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4" r:id="rId10"/>
    <p:sldId id="265" r:id="rId11"/>
    <p:sldId id="266" r:id="rId12"/>
    <p:sldId id="267" r:id="rId13"/>
    <p:sldId id="268" r:id="rId14"/>
    <p:sldId id="269" r:id="rId15"/>
    <p:sldId id="283" r:id="rId16"/>
    <p:sldId id="270" r:id="rId17"/>
    <p:sldId id="271" r:id="rId18"/>
    <p:sldId id="272" r:id="rId19"/>
    <p:sldId id="273" r:id="rId20"/>
    <p:sldId id="274" r:id="rId21"/>
    <p:sldId id="277" r:id="rId22"/>
    <p:sldId id="282" r:id="rId23"/>
    <p:sldId id="285" r:id="rId24"/>
    <p:sldId id="286" r:id="rId25"/>
    <p:sldId id="275" r:id="rId26"/>
    <p:sldId id="276" r:id="rId27"/>
    <p:sldId id="278" r:id="rId28"/>
    <p:sldId id="279" r:id="rId29"/>
    <p:sldId id="280" r:id="rId30"/>
    <p:sldId id="281" r:id="rId31"/>
    <p:sldId id="287" r:id="rId32"/>
    <p:sldId id="288" r:id="rId3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0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Hoja_de_c_lculo_de_Microsoft_Excel5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0689271004600915"/>
                  <c:y val="6.01199504253418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9A983AA-ABAB-4958-BE97-CC1BFE18911C}" type="CATEGORYNAME">
                      <a:rPr lang="en-US" sz="2000">
                        <a:solidFill>
                          <a:schemeClr val="bg1"/>
                        </a:solidFill>
                      </a:rPr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2000" baseline="0" dirty="0">
                        <a:solidFill>
                          <a:schemeClr val="bg1"/>
                        </a:solidFill>
                      </a:rPr>
                      <a:t> </a:t>
                    </a:r>
                    <a:fld id="{66C91AE9-83A6-47EF-BB66-823C570C1C85}" type="VALUE">
                      <a:rPr lang="en-US" sz="2000" baseline="0">
                        <a:solidFill>
                          <a:schemeClr val="bg1"/>
                        </a:solidFill>
                      </a:rPr>
                      <a:pPr>
                        <a:defRPr sz="20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r>
                      <a:rPr lang="en-US" sz="2000" baseline="0" dirty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n-US" sz="2000" baseline="0" dirty="0" smtClean="0">
                        <a:solidFill>
                          <a:schemeClr val="bg1"/>
                        </a:solidFill>
                      </a:rPr>
                      <a:t>17.5%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257787566452016"/>
                      <c:h val="0.2552847075994175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1900881542866293"/>
                  <c:y val="-0.346303167439492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dirty="0" err="1" smtClean="0">
                        <a:solidFill>
                          <a:schemeClr val="bg1"/>
                        </a:solidFill>
                      </a:rPr>
                      <a:t>Tecnólogos</a:t>
                    </a:r>
                    <a:r>
                      <a:rPr lang="en-US" sz="200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000" baseline="0" dirty="0" smtClean="0">
                        <a:solidFill>
                          <a:schemeClr val="bg1"/>
                        </a:solidFill>
                      </a:rPr>
                      <a:t>2842</a:t>
                    </a:r>
                    <a:endParaRPr lang="en-US" sz="2000" baseline="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n-US" sz="2000" baseline="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000" baseline="0" dirty="0" smtClean="0">
                        <a:solidFill>
                          <a:schemeClr val="bg1"/>
                        </a:solidFill>
                      </a:rPr>
                      <a:t>82.5%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93779708654718"/>
                      <c:h val="0.2280771734324755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Hoja1!$C$6:$C$7</c:f>
              <c:strCache>
                <c:ptCount val="2"/>
                <c:pt idx="0">
                  <c:v>Técnicos</c:v>
                </c:pt>
                <c:pt idx="1">
                  <c:v>Tecnologos</c:v>
                </c:pt>
              </c:strCache>
            </c:strRef>
          </c:cat>
          <c:val>
            <c:numRef>
              <c:f>Hoja1!$D$6:$D$7</c:f>
              <c:numCache>
                <c:formatCode>General</c:formatCode>
                <c:ptCount val="2"/>
                <c:pt idx="0">
                  <c:v>599</c:v>
                </c:pt>
                <c:pt idx="1">
                  <c:v>3353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Técnicos</a:t>
            </a:r>
            <a:r>
              <a:rPr lang="es-MX" sz="2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Académicos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2.16171796841584E-2"/>
          <c:y val="2.83783753587598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Hoja1!$B$13</c:f>
              <c:strCache>
                <c:ptCount val="1"/>
                <c:pt idx="0">
                  <c:v>Medio Tiempo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4382643658904337E-3"/>
                  <c:y val="0"/>
                </c:manualLayout>
              </c:layout>
              <c:tx>
                <c:rich>
                  <a:bodyPr/>
                  <a:lstStyle/>
                  <a:p>
                    <a:fld id="{2FEAD67A-5B71-4DC8-9BA5-E47602B0619B}" type="SERIESNAME">
                      <a:rPr lang="en-US" sz="1600" smtClean="0"/>
                      <a:pPr/>
                      <a:t>[NOMBRE DE LA SERIE]</a:t>
                    </a:fld>
                    <a:endParaRPr lang="en-US" sz="1600" smtClean="0"/>
                  </a:p>
                  <a:p>
                    <a:r>
                      <a:rPr lang="en-US" sz="1600" baseline="0" smtClean="0"/>
                      <a:t> </a:t>
                    </a:r>
                    <a:fld id="{6A96818A-6A54-490D-9062-97668B749B60}" type="VALUE">
                      <a:rPr lang="en-US" sz="1600" baseline="0"/>
                      <a:pPr/>
                      <a:t>[VALOR]</a:t>
                    </a:fld>
                    <a:endParaRPr lang="en-US" sz="1600" baseline="0" smtClean="0"/>
                  </a:p>
                </c:rich>
              </c:tx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39353325515167"/>
                      <c:h val="0.19996748134587347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Hoja1!$C$13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Hoja1!$B$14</c:f>
              <c:strCache>
                <c:ptCount val="1"/>
                <c:pt idx="0">
                  <c:v>Tiempo Completo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DDC06C12-D44D-48FC-B65D-476E449D7D4D}" type="SERIESNAME">
                      <a:rPr lang="en-US" smtClean="0"/>
                      <a:pPr/>
                      <a:t>[NOMBRE DE LA SERIE]</a:t>
                    </a:fld>
                    <a:r>
                      <a:rPr lang="en-US" baseline="0" smtClean="0"/>
                      <a:t> </a:t>
                    </a:r>
                    <a:fld id="{34F9012A-139E-4E69-A10A-8284C1BF9F8D}" type="VALUE">
                      <a:rPr lang="en-US" baseline="0"/>
                      <a:pPr/>
                      <a:t>[VALOR]</a:t>
                    </a:fld>
                    <a:endParaRPr lang="en-US" baseline="0" smtClean="0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Hoja1!$C$14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6261384"/>
        <c:axId val="296262168"/>
      </c:barChart>
      <c:catAx>
        <c:axId val="296261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262168"/>
        <c:crosses val="autoZero"/>
        <c:auto val="1"/>
        <c:lblAlgn val="ctr"/>
        <c:lblOffset val="100"/>
        <c:noMultiLvlLbl val="0"/>
      </c:catAx>
      <c:valAx>
        <c:axId val="296262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6261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Hoja1!$B$25:$B$26</c:f>
              <c:strCache>
                <c:ptCount val="2"/>
                <c:pt idx="0">
                  <c:v>Certificados</c:v>
                </c:pt>
                <c:pt idx="1">
                  <c:v>Diplomados</c:v>
                </c:pt>
              </c:strCache>
            </c:strRef>
          </c:cat>
          <c:val>
            <c:numRef>
              <c:f>Hoja1!$C$25:$C$26</c:f>
              <c:numCache>
                <c:formatCode>General</c:formatCode>
                <c:ptCount val="2"/>
                <c:pt idx="0">
                  <c:v>37</c:v>
                </c:pt>
                <c:pt idx="1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6263344"/>
        <c:axId val="297276096"/>
        <c:axId val="0"/>
      </c:bar3DChart>
      <c:catAx>
        <c:axId val="296263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7276096"/>
        <c:crosses val="autoZero"/>
        <c:auto val="1"/>
        <c:lblAlgn val="ctr"/>
        <c:lblOffset val="100"/>
        <c:noMultiLvlLbl val="0"/>
      </c:catAx>
      <c:valAx>
        <c:axId val="297276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6263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MX" sz="24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ordinario 2013-2015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view3D>
      <c:rotX val="15"/>
      <c:rotY val="20"/>
      <c:rAngAx val="1"/>
    </c:view3D>
    <c:floor>
      <c:thickness val="0"/>
      <c:spPr>
        <a:noFill/>
        <a:ln w="9525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Hoja1!$A$60:$A$62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val>
        </c:ser>
        <c:ser>
          <c:idx val="1"/>
          <c:order val="1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0.14824554496477416"/>
                  <c:y val="9.0306561380382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15789473684209"/>
                      <c:h val="0.2045351961119767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1345029239766083"/>
                  <c:y val="8.3333333333333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21052631578947"/>
                      <c:h val="0.2045351961119767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1491228070175438"/>
                  <c:y val="7.4074074074074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8421052631579"/>
                      <c:h val="0.2045351961119767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Hoja1!$B$60:$B$62</c:f>
              <c:numCache>
                <c:formatCode>_(* #,##0.00_);_(* \(#,##0.00\);_(* "-"??_);_(@_)</c:formatCode>
                <c:ptCount val="3"/>
                <c:pt idx="0">
                  <c:v>1288000</c:v>
                </c:pt>
                <c:pt idx="1">
                  <c:v>1370000</c:v>
                </c:pt>
                <c:pt idx="2">
                  <c:v>1417900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44777992"/>
        <c:axId val="344779952"/>
        <c:axId val="0"/>
      </c:bar3DChart>
      <c:catAx>
        <c:axId val="344777992"/>
        <c:scaling>
          <c:orientation val="minMax"/>
        </c:scaling>
        <c:delete val="1"/>
        <c:axPos val="l"/>
        <c:majorTickMark val="none"/>
        <c:minorTickMark val="none"/>
        <c:tickLblPos val="nextTo"/>
        <c:crossAx val="344779952"/>
        <c:crosses val="autoZero"/>
        <c:auto val="1"/>
        <c:lblAlgn val="ctr"/>
        <c:lblOffset val="100"/>
        <c:noMultiLvlLbl val="0"/>
      </c:catAx>
      <c:valAx>
        <c:axId val="344779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4777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 b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s-MX" sz="3200" b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 autogenerados aportaciones especiales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85000"/>
                </a:schemeClr>
              </a:solidFill>
            </c:spPr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Hoja1!$A$66:$A$68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2222222222222223E-2"/>
                  <c:y val="-6.9444444444444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555555555555555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7222003499562556E-2"/>
                  <c:y val="-7.9144065325167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Hoja1!$B$66:$B$68</c:f>
              <c:numCache>
                <c:formatCode>_(* #,##0.00_);_(* \(#,##0.00\);_(* "-"??_);_(@_)</c:formatCode>
                <c:ptCount val="3"/>
                <c:pt idx="0">
                  <c:v>346760</c:v>
                </c:pt>
                <c:pt idx="1">
                  <c:v>950750</c:v>
                </c:pt>
                <c:pt idx="2">
                  <c:v>2084890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gapDepth val="55"/>
        <c:shape val="box"/>
        <c:axId val="344776032"/>
        <c:axId val="344772896"/>
        <c:axId val="0"/>
      </c:bar3DChart>
      <c:catAx>
        <c:axId val="344776032"/>
        <c:scaling>
          <c:orientation val="minMax"/>
        </c:scaling>
        <c:delete val="1"/>
        <c:axPos val="b"/>
        <c:majorTickMark val="none"/>
        <c:minorTickMark val="none"/>
        <c:tickLblPos val="nextTo"/>
        <c:crossAx val="344772896"/>
        <c:crosses val="autoZero"/>
        <c:auto val="1"/>
        <c:lblAlgn val="ctr"/>
        <c:lblOffset val="100"/>
        <c:noMultiLvlLbl val="0"/>
      </c:catAx>
      <c:valAx>
        <c:axId val="344772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4776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Ingresos autogenerados matrículas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25400" cap="flat" cmpd="sng" algn="ctr">
          <a:noFill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333333333333332E-3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000000000000102E-2"/>
                  <c:y val="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Hoja1!$A$71:$A$73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val>
        </c:ser>
        <c:ser>
          <c:idx val="1"/>
          <c:order val="1"/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0.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000000000000001E-2"/>
                  <c:y val="-0.38425925925925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000000000000001E-2"/>
                  <c:y val="-0.430555555555555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Hoja1!$B$71:$B$73</c:f>
              <c:numCache>
                <c:formatCode>_(* #,##0.00_);_(* \(#,##0.00\);_(* "-"??_);_(@_)</c:formatCode>
                <c:ptCount val="3"/>
                <c:pt idx="0">
                  <c:v>132550</c:v>
                </c:pt>
                <c:pt idx="1">
                  <c:v>147720</c:v>
                </c:pt>
                <c:pt idx="2">
                  <c:v>171220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7790464"/>
        <c:axId val="347790856"/>
        <c:axId val="0"/>
      </c:bar3DChart>
      <c:catAx>
        <c:axId val="347790464"/>
        <c:scaling>
          <c:orientation val="minMax"/>
        </c:scaling>
        <c:delete val="1"/>
        <c:axPos val="b"/>
        <c:majorTickMark val="none"/>
        <c:minorTickMark val="none"/>
        <c:tickLblPos val="nextTo"/>
        <c:crossAx val="347790856"/>
        <c:crosses val="autoZero"/>
        <c:auto val="1"/>
        <c:lblAlgn val="ctr"/>
        <c:lblOffset val="100"/>
        <c:noMultiLvlLbl val="0"/>
      </c:catAx>
      <c:valAx>
        <c:axId val="347790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779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800" b="0" dirty="0" smtClean="0">
                <a:solidFill>
                  <a:schemeClr val="accent5">
                    <a:lumMod val="50000"/>
                  </a:schemeClr>
                </a:solidFill>
              </a:rPr>
              <a:t>Inversión en Infraestructura</a:t>
            </a:r>
            <a:endParaRPr lang="es-MX" sz="2800" b="0" dirty="0">
              <a:solidFill>
                <a:schemeClr val="accent5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Inversión</c:v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</c:dPt>
          <c:cat>
            <c:strRef>
              <c:f>Hoja1!$A$92:$A$95</c:f>
              <c:strCache>
                <c:ptCount val="4"/>
                <c:pt idx="0">
                  <c:v>FCIIEMS 2014</c:v>
                </c:pt>
                <c:pt idx="1">
                  <c:v>FCIIEMS 2015</c:v>
                </c:pt>
                <c:pt idx="2">
                  <c:v>Autonomía de Gestión 2015</c:v>
                </c:pt>
                <c:pt idx="3">
                  <c:v>Fondo Tecnologico</c:v>
                </c:pt>
              </c:strCache>
            </c:strRef>
          </c:cat>
          <c:val>
            <c:numRef>
              <c:f>Hoja1!$B$92:$B$95</c:f>
              <c:numCache>
                <c:formatCode>_(* #,##0.00_);_(* \(#,##0.00\);_(* "-"??_);_(@_)</c:formatCode>
                <c:ptCount val="4"/>
                <c:pt idx="0">
                  <c:v>13500000</c:v>
                </c:pt>
                <c:pt idx="1">
                  <c:v>15900000</c:v>
                </c:pt>
                <c:pt idx="2">
                  <c:v>100000</c:v>
                </c:pt>
                <c:pt idx="3">
                  <c:v>4741800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7792424"/>
        <c:axId val="347789680"/>
        <c:axId val="0"/>
      </c:bar3DChart>
      <c:catAx>
        <c:axId val="3477924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47789680"/>
        <c:crosses val="autoZero"/>
        <c:auto val="1"/>
        <c:lblAlgn val="ctr"/>
        <c:lblOffset val="100"/>
        <c:noMultiLvlLbl val="0"/>
      </c:catAx>
      <c:valAx>
        <c:axId val="347789680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347792424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Crecimiento de la matrícula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7734146334632"/>
          <c:y val="0.12411804517293459"/>
          <c:w val="0.79061762143903469"/>
          <c:h val="0.7861458019719062"/>
        </c:manualLayout>
      </c:layout>
      <c:bar3DChart>
        <c:barDir val="bar"/>
        <c:grouping val="clustered"/>
        <c:varyColors val="0"/>
        <c:ser>
          <c:idx val="0"/>
          <c:order val="0"/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3441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Hoja1!$C$43:$C$45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Hoja1!$D$43:$D$45</c:f>
              <c:numCache>
                <c:formatCode>General</c:formatCode>
                <c:ptCount val="3"/>
                <c:pt idx="0">
                  <c:v>2730</c:v>
                </c:pt>
                <c:pt idx="1">
                  <c:v>2905</c:v>
                </c:pt>
                <c:pt idx="2">
                  <c:v>3441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0"/>
        <c:shape val="cylinder"/>
        <c:axId val="297282368"/>
        <c:axId val="297282760"/>
        <c:axId val="0"/>
      </c:bar3DChart>
      <c:catAx>
        <c:axId val="297282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7282760"/>
        <c:crosses val="autoZero"/>
        <c:auto val="1"/>
        <c:lblAlgn val="ctr"/>
        <c:lblOffset val="100"/>
        <c:noMultiLvlLbl val="1"/>
      </c:catAx>
      <c:valAx>
        <c:axId val="297282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7282368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/>
            </a:pPr>
            <a:r>
              <a:rPr lang="es-MX" sz="3600" dirty="0"/>
              <a:t>Aspirantes 2013-2015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3301968331639281E-2"/>
          <c:y val="0.31471233078872596"/>
          <c:w val="0.82686663493737012"/>
          <c:h val="0.62359513999350946"/>
        </c:manualLayout>
      </c:layout>
      <c:lineChart>
        <c:grouping val="standard"/>
        <c:varyColors val="0"/>
        <c:ser>
          <c:idx val="0"/>
          <c:order val="0"/>
          <c:dPt>
            <c:idx val="2"/>
            <c:marker>
              <c:spPr>
                <a:solidFill>
                  <a:srgbClr val="C00000"/>
                </a:solidFill>
              </c:spPr>
            </c:marker>
            <c:bubble3D val="0"/>
          </c:dPt>
          <c:dLbls>
            <c:dLbl>
              <c:idx val="0"/>
              <c:layout>
                <c:manualLayout>
                  <c:x val="-4.4444444444444446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444444444444446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666666666666664E-2"/>
                  <c:y val="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_);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Hoja1!$A$9:$A$11</c:f>
              <c:strCache>
                <c:ptCount val="3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</c:strCache>
            </c:strRef>
          </c:cat>
          <c:val>
            <c:numRef>
              <c:f>Hoja1!$B$9:$B$11</c:f>
              <c:numCache>
                <c:formatCode>General</c:formatCode>
                <c:ptCount val="3"/>
                <c:pt idx="0">
                  <c:v>1367</c:v>
                </c:pt>
                <c:pt idx="1">
                  <c:v>1609</c:v>
                </c:pt>
                <c:pt idx="2">
                  <c:v>2238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279232"/>
        <c:axId val="297277272"/>
      </c:lineChart>
      <c:catAx>
        <c:axId val="297279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297277272"/>
        <c:crosses val="autoZero"/>
        <c:auto val="1"/>
        <c:lblAlgn val="ctr"/>
        <c:lblOffset val="100"/>
        <c:noMultiLvlLbl val="0"/>
      </c:catAx>
      <c:valAx>
        <c:axId val="297277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72792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es-MX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s-MX" sz="2800" dirty="0"/>
              <a:t>Incremento</a:t>
            </a:r>
            <a:r>
              <a:rPr lang="es-MX" sz="2800" baseline="0" dirty="0"/>
              <a:t> de Admitidos </a:t>
            </a:r>
            <a:endParaRPr lang="es-MX" sz="2800" baseline="0" dirty="0" smtClean="0"/>
          </a:p>
          <a:p>
            <a:pPr>
              <a:defRPr sz="2400"/>
            </a:pPr>
            <a:r>
              <a:rPr lang="es-MX" sz="2800" baseline="0" dirty="0" smtClean="0"/>
              <a:t>2013-2015</a:t>
            </a:r>
            <a:endParaRPr lang="es-MX" sz="2800" dirty="0"/>
          </a:p>
        </c:rich>
      </c:tx>
      <c:layout>
        <c:manualLayout>
          <c:xMode val="edge"/>
          <c:yMode val="edge"/>
          <c:x val="7.0771798686454501E-2"/>
          <c:y val="2.585092883056097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3719806972038602E-2"/>
          <c:y val="0.32516763563350365"/>
          <c:w val="0.96227053082689384"/>
          <c:h val="0.62849526424347046"/>
        </c:manualLayout>
      </c:layout>
      <c:lineChart>
        <c:grouping val="standard"/>
        <c:varyColors val="0"/>
        <c:ser>
          <c:idx val="0"/>
          <c:order val="0"/>
          <c:dPt>
            <c:idx val="3"/>
            <c:marker>
              <c:spPr>
                <a:solidFill>
                  <a:schemeClr val="accent2"/>
                </a:solidFill>
              </c:spPr>
            </c:marker>
            <c:bubble3D val="0"/>
          </c:dPt>
          <c:dLbls>
            <c:dLbl>
              <c:idx val="0"/>
              <c:layout>
                <c:manualLayout>
                  <c:x val="-4.1666666666666664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3888888888888884E-2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5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8694444444444346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_);\(#,##0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850</c:v>
                </c:pt>
                <c:pt idx="1">
                  <c:v>1115</c:v>
                </c:pt>
                <c:pt idx="2">
                  <c:v>1175</c:v>
                </c:pt>
                <c:pt idx="3">
                  <c:v>1350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4773680"/>
        <c:axId val="344776424"/>
      </c:lineChart>
      <c:catAx>
        <c:axId val="34477368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44776424"/>
        <c:crosses val="autoZero"/>
        <c:auto val="1"/>
        <c:lblAlgn val="ctr"/>
        <c:lblOffset val="100"/>
        <c:noMultiLvlLbl val="0"/>
      </c:catAx>
      <c:valAx>
        <c:axId val="344776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47736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2222222222222215E-2"/>
          <c:y val="0.67118073782443866"/>
          <c:w val="0.9"/>
          <c:h val="8.3717191601049873E-2"/>
        </c:manualLayout>
      </c:layout>
      <c:overlay val="0"/>
      <c:txPr>
        <a:bodyPr/>
        <a:lstStyle/>
        <a:p>
          <a:pPr>
            <a:defRPr sz="1400" b="1"/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cap="none" spc="2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MX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Egresados </a:t>
            </a:r>
            <a:r>
              <a:rPr lang="es-MX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2013-2015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none" spc="20" baseline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7.8735707926218174E-2"/>
          <c:y val="0.22751215009607054"/>
          <c:w val="0.8970707450833153"/>
          <c:h val="0.66815356214444488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Hoja1!$A$19:$A$21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Hoja1!$B$19:$B$21</c:f>
              <c:numCache>
                <c:formatCode>General</c:formatCode>
                <c:ptCount val="3"/>
                <c:pt idx="0">
                  <c:v>568</c:v>
                </c:pt>
                <c:pt idx="1">
                  <c:v>596</c:v>
                </c:pt>
                <c:pt idx="2">
                  <c:v>613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44776816"/>
        <c:axId val="344774072"/>
      </c:barChart>
      <c:catAx>
        <c:axId val="34477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4774072"/>
        <c:crosses val="autoZero"/>
        <c:auto val="1"/>
        <c:lblAlgn val="ctr"/>
        <c:lblOffset val="100"/>
        <c:noMultiLvlLbl val="0"/>
      </c:catAx>
      <c:valAx>
        <c:axId val="344774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477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 b="1"/>
            </a:pPr>
            <a:r>
              <a:rPr lang="es-MX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Titulados 2013-2015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222222222222221E-2"/>
          <c:y val="0.18043999708369787"/>
          <c:w val="0.93888888888888888"/>
          <c:h val="0.75474518810148727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7779E-3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777777777777779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Hoja1!$B$25:$B$27</c:f>
              <c:numCache>
                <c:formatCode>General</c:formatCode>
                <c:ptCount val="3"/>
                <c:pt idx="0">
                  <c:v>149</c:v>
                </c:pt>
                <c:pt idx="1">
                  <c:v>183</c:v>
                </c:pt>
                <c:pt idx="2">
                  <c:v>215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4777208"/>
        <c:axId val="344774856"/>
        <c:axId val="0"/>
      </c:bar3DChart>
      <c:catAx>
        <c:axId val="344777208"/>
        <c:scaling>
          <c:orientation val="minMax"/>
        </c:scaling>
        <c:delete val="1"/>
        <c:axPos val="b"/>
        <c:majorTickMark val="none"/>
        <c:minorTickMark val="none"/>
        <c:tickLblPos val="nextTo"/>
        <c:crossAx val="344774856"/>
        <c:crosses val="autoZero"/>
        <c:auto val="1"/>
        <c:lblAlgn val="ctr"/>
        <c:lblOffset val="100"/>
        <c:noMultiLvlLbl val="0"/>
      </c:catAx>
      <c:valAx>
        <c:axId val="344774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47772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3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s-MX" sz="3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Becarios 2013-2015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6666666666666691E-2"/>
                  <c:y val="-0.273148148148148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222222222222223E-2"/>
                  <c:y val="-0.3842592592592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111111111111112E-2"/>
                  <c:y val="-0.34722222222222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Hoja1!$B$54:$B$56</c:f>
              <c:numCache>
                <c:formatCode>General</c:formatCode>
                <c:ptCount val="3"/>
                <c:pt idx="0">
                  <c:v>281</c:v>
                </c:pt>
                <c:pt idx="1">
                  <c:v>478</c:v>
                </c:pt>
                <c:pt idx="2">
                  <c:v>347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344774464"/>
        <c:axId val="344779168"/>
        <c:axId val="0"/>
      </c:bar3DChart>
      <c:catAx>
        <c:axId val="344774464"/>
        <c:scaling>
          <c:orientation val="minMax"/>
        </c:scaling>
        <c:delete val="1"/>
        <c:axPos val="b"/>
        <c:majorTickMark val="none"/>
        <c:minorTickMark val="none"/>
        <c:tickLblPos val="nextTo"/>
        <c:crossAx val="344779168"/>
        <c:crosses val="autoZero"/>
        <c:auto val="1"/>
        <c:lblAlgn val="ctr"/>
        <c:lblOffset val="100"/>
        <c:noMultiLvlLbl val="0"/>
      </c:catAx>
      <c:valAx>
        <c:axId val="344779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4774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2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MX"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Orientación Educativa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20" baseline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4.9037646674172694E-2"/>
          <c:y val="0.29290074595938664"/>
          <c:w val="0.93888888888888888"/>
          <c:h val="0.671457786526684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2.482063252673554E-3"/>
                  <c:y val="-4.9142146705347008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err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Académica</a:t>
                    </a:r>
                    <a:r>
                      <a:rPr lang="en-US" sz="1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US" sz="1400" b="1" dirty="0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90289819-6F90-42E7-88A7-A081B5AA8544}" type="VALUE">
                      <a:rPr lang="en-US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[VALOR]</a:t>
                    </a:fld>
                    <a:r>
                      <a:rPr lang="en-US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0535637334824293E-3"/>
                  <c:y val="-9.718193120616066E-5"/>
                </c:manualLayout>
              </c:layout>
              <c:tx>
                <c:rich>
                  <a:bodyPr/>
                  <a:lstStyle/>
                  <a:p>
                    <a:fld id="{D5B0B30A-F5EB-4647-93E1-E941C0C58218}" type="CATEGORYNAME">
                      <a:rPr lang="en-US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[NOMBRE DE CATEGORÍA]</a:t>
                    </a:fld>
                    <a:r>
                      <a:rPr lang="en-US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</a:t>
                    </a:r>
                    <a:fld id="{5221B36E-298E-4111-9759-E578AC980166}" type="VALUE">
                      <a:rPr lang="en-US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[VALOR]</a:t>
                    </a:fld>
                    <a:endParaRPr lang="en-US" sz="1400" b="1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2628608471257627E-3"/>
                  <c:y val="-4.3156858682138659E-3"/>
                </c:manualLayout>
              </c:layout>
              <c:tx>
                <c:rich>
                  <a:bodyPr/>
                  <a:lstStyle/>
                  <a:p>
                    <a:fld id="{43F86E2D-9E5E-4E6D-9FA5-B56BD2F3164F}" type="CATEGORYNAME">
                      <a:rPr lang="en-US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[NOMBRE DE CATEGORÍA]</a:t>
                    </a:fld>
                    <a:r>
                      <a:rPr lang="en-US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4FDF67A5-DCF3-410B-BB1C-F17D20088578}" type="VALUE">
                      <a:rPr lang="en-US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[VALOR]</a:t>
                    </a:fld>
                    <a:endParaRPr lang="en-US" sz="1400" b="1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4.1071274669647086E-3"/>
                  <c:y val="-1.8393286365520099E-2"/>
                </c:manualLayout>
              </c:layout>
              <c:tx>
                <c:rich>
                  <a:bodyPr/>
                  <a:lstStyle/>
                  <a:p>
                    <a:fld id="{2859A81A-679C-4712-ABBD-6C96A64B1F87}" type="CATEGORYNAME">
                      <a:rPr lang="en-US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[NOMBRE DE CATEGORÍA]</a:t>
                    </a:fld>
                    <a:endParaRPr lang="en-US" sz="1400" b="1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01DEAE40-AA3D-455C-971F-CC09A064BB66}" type="VALUE">
                      <a:rPr lang="en-US" sz="1400" b="1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[VALOR]</a:t>
                    </a:fld>
                    <a:endParaRPr lang="en-US" sz="1400" b="1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Hoja1!$B$6:$B$9</c:f>
              <c:strCache>
                <c:ptCount val="4"/>
                <c:pt idx="0">
                  <c:v>Academica</c:v>
                </c:pt>
                <c:pt idx="1">
                  <c:v>Vocacional</c:v>
                </c:pt>
                <c:pt idx="2">
                  <c:v>Desarrollo Humano</c:v>
                </c:pt>
                <c:pt idx="3">
                  <c:v>Familiar</c:v>
                </c:pt>
              </c:strCache>
            </c:strRef>
          </c:cat>
          <c:val>
            <c:numRef>
              <c:f>Hoja1!$C$6:$C$9</c:f>
              <c:numCache>
                <c:formatCode>#,##0</c:formatCode>
                <c:ptCount val="4"/>
                <c:pt idx="0">
                  <c:v>2546</c:v>
                </c:pt>
                <c:pt idx="1">
                  <c:v>1594</c:v>
                </c:pt>
                <c:pt idx="2">
                  <c:v>14213</c:v>
                </c:pt>
                <c:pt idx="3">
                  <c:v>1158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96262952"/>
        <c:axId val="296259424"/>
      </c:barChart>
      <c:catAx>
        <c:axId val="296262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6259424"/>
        <c:crosses val="autoZero"/>
        <c:auto val="1"/>
        <c:lblAlgn val="ctr"/>
        <c:lblOffset val="100"/>
        <c:noMultiLvlLbl val="0"/>
      </c:catAx>
      <c:valAx>
        <c:axId val="29625942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96262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93883508227922E-2"/>
          <c:y val="4.3371343022139353E-2"/>
          <c:w val="0.86460024704226024"/>
          <c:h val="0.86752799894710875"/>
        </c:manualLayout>
      </c:layout>
      <c:barChart>
        <c:barDir val="bar"/>
        <c:grouping val="clustered"/>
        <c:varyColors val="0"/>
        <c:ser>
          <c:idx val="0"/>
          <c:order val="0"/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Pt>
            <c:idx val="0"/>
            <c:invertIfNegative val="0"/>
            <c:bubble3D val="0"/>
            <c:explosion val="29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explosion val="50"/>
          </c:dPt>
          <c:dLbls>
            <c:dLbl>
              <c:idx val="0"/>
              <c:layout>
                <c:manualLayout>
                  <c:x val="1.9720813168032952E-2"/>
                  <c:y val="1.3134870691138507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067260635280217"/>
                      <c:h val="0.1711499920796729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8894010272091859E-2"/>
                  <c:y val="-6.11640079465625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501180577819884E-2"/>
                  <c:y val="-6.67251431109837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Hoja1!$B$7:$B$9</c:f>
              <c:strCache>
                <c:ptCount val="3"/>
                <c:pt idx="0">
                  <c:v>Tiempo completo</c:v>
                </c:pt>
                <c:pt idx="1">
                  <c:v>Medio tiempo</c:v>
                </c:pt>
                <c:pt idx="2">
                  <c:v>Asignatura</c:v>
                </c:pt>
              </c:strCache>
            </c:strRef>
          </c:cat>
          <c:val>
            <c:numRef>
              <c:f>Hoja1!$C$7:$C$9</c:f>
              <c:numCache>
                <c:formatCode>General</c:formatCode>
                <c:ptCount val="3"/>
                <c:pt idx="0">
                  <c:v>42</c:v>
                </c:pt>
                <c:pt idx="1">
                  <c:v>5</c:v>
                </c:pt>
                <c:pt idx="2">
                  <c:v>127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296259816"/>
        <c:axId val="296257464"/>
      </c:barChart>
      <c:valAx>
        <c:axId val="296257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6259816"/>
        <c:crosses val="autoZero"/>
        <c:crossBetween val="between"/>
      </c:valAx>
      <c:catAx>
        <c:axId val="296259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2574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0.17445</cdr:x>
      <cdr:y>0.90857</cdr:y>
    </cdr:from>
    <cdr:to>
      <cdr:x>0.2807</cdr:x>
      <cdr:y>0.9919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964495" y="3476748"/>
          <a:ext cx="587428" cy="3188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MX" sz="2000" b="1" dirty="0">
              <a:solidFill>
                <a:schemeClr val="tx2">
                  <a:lumMod val="75000"/>
                </a:schemeClr>
              </a:solidFill>
            </a:rPr>
            <a:t>2013</a:t>
          </a:r>
        </a:p>
      </cdr:txBody>
    </cdr:sp>
  </cdr:relSizeAnchor>
  <cdr:relSizeAnchor xmlns:cdr="http://schemas.openxmlformats.org/drawingml/2006/chartDrawing">
    <cdr:from>
      <cdr:x>0.43347</cdr:x>
      <cdr:y>0.9132</cdr:y>
    </cdr:from>
    <cdr:to>
      <cdr:x>0.53972</cdr:x>
      <cdr:y>0.99653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2396547" y="3494465"/>
          <a:ext cx="587428" cy="318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2000" b="1" dirty="0">
              <a:solidFill>
                <a:schemeClr val="tx2">
                  <a:lumMod val="75000"/>
                </a:schemeClr>
              </a:solidFill>
            </a:rPr>
            <a:t>2014</a:t>
          </a:r>
        </a:p>
      </cdr:txBody>
    </cdr:sp>
  </cdr:relSizeAnchor>
  <cdr:relSizeAnchor xmlns:cdr="http://schemas.openxmlformats.org/drawingml/2006/chartDrawing">
    <cdr:from>
      <cdr:x>0.69806</cdr:x>
      <cdr:y>0.91667</cdr:y>
    </cdr:from>
    <cdr:to>
      <cdr:x>0.80431</cdr:x>
      <cdr:y>1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3859395" y="3507743"/>
          <a:ext cx="587428" cy="318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2000" b="1">
              <a:solidFill>
                <a:schemeClr val="tx2">
                  <a:lumMod val="75000"/>
                </a:schemeClr>
              </a:solidFill>
            </a:rPr>
            <a:t>2015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0.20627</cdr:x>
      <cdr:y>0.91225</cdr:y>
    </cdr:from>
    <cdr:to>
      <cdr:x>0.31044</cdr:x>
      <cdr:y>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290615" y="3761467"/>
          <a:ext cx="651778" cy="361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MX" sz="1400" b="1" dirty="0">
              <a:latin typeface="Arial" panose="020B0604020202020204" pitchFamily="34" charset="0"/>
              <a:cs typeface="Arial" panose="020B0604020202020204" pitchFamily="34" charset="0"/>
            </a:rPr>
            <a:t>2013</a:t>
          </a:r>
        </a:p>
      </cdr:txBody>
    </cdr:sp>
  </cdr:relSizeAnchor>
  <cdr:relSizeAnchor xmlns:cdr="http://schemas.openxmlformats.org/drawingml/2006/chartDrawing">
    <cdr:from>
      <cdr:x>0.4622</cdr:x>
      <cdr:y>0.92475</cdr:y>
    </cdr:from>
    <cdr:to>
      <cdr:x>0.5872</cdr:x>
      <cdr:y>1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2891926" y="3812983"/>
          <a:ext cx="782108" cy="310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MX" sz="1400" b="1" dirty="0">
              <a:latin typeface="Arial" panose="020B0604020202020204" pitchFamily="34" charset="0"/>
              <a:cs typeface="Arial" panose="020B0604020202020204" pitchFamily="34" charset="0"/>
            </a:rPr>
            <a:t>2014</a:t>
          </a:r>
        </a:p>
      </cdr:txBody>
    </cdr:sp>
  </cdr:relSizeAnchor>
  <cdr:relSizeAnchor xmlns:cdr="http://schemas.openxmlformats.org/drawingml/2006/chartDrawing">
    <cdr:from>
      <cdr:x>0.70803</cdr:x>
      <cdr:y>0.92162</cdr:y>
    </cdr:from>
    <cdr:to>
      <cdr:x>0.82678</cdr:x>
      <cdr:y>1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4430052" y="3800104"/>
          <a:ext cx="743003" cy="3231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MX" sz="1400" b="1" dirty="0">
              <a:latin typeface="Arial" panose="020B0604020202020204" pitchFamily="34" charset="0"/>
              <a:cs typeface="Arial" panose="020B0604020202020204" pitchFamily="34" charset="0"/>
            </a:rPr>
            <a:t>2015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BB3-98DE-42CB-A94F-39C0D55CA938}" type="datetimeFigureOut">
              <a:rPr lang="es-MX" smtClean="0"/>
              <a:t>14/03/2016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A76-151D-46E1-898D-FE76AA5A51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182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BB3-98DE-42CB-A94F-39C0D55CA938}" type="datetimeFigureOut">
              <a:rPr lang="es-MX" smtClean="0"/>
              <a:t>14/03/2016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A76-151D-46E1-898D-FE76AA5A51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1194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BB3-98DE-42CB-A94F-39C0D55CA938}" type="datetimeFigureOut">
              <a:rPr lang="es-MX" smtClean="0"/>
              <a:t>14/03/2016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A76-151D-46E1-898D-FE76AA5A51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0368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BB3-98DE-42CB-A94F-39C0D55CA938}" type="datetimeFigureOut">
              <a:rPr lang="es-MX" smtClean="0"/>
              <a:t>14/03/2016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A76-151D-46E1-898D-FE76AA5A51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5367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BB3-98DE-42CB-A94F-39C0D55CA938}" type="datetimeFigureOut">
              <a:rPr lang="es-MX" smtClean="0"/>
              <a:t>14/03/2016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A76-151D-46E1-898D-FE76AA5A51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914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BB3-98DE-42CB-A94F-39C0D55CA938}" type="datetimeFigureOut">
              <a:rPr lang="es-MX" smtClean="0"/>
              <a:t>14/03/2016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A76-151D-46E1-898D-FE76AA5A51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581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BB3-98DE-42CB-A94F-39C0D55CA938}" type="datetimeFigureOut">
              <a:rPr lang="es-MX" smtClean="0"/>
              <a:t>14/03/2016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A76-151D-46E1-898D-FE76AA5A51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6554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BB3-98DE-42CB-A94F-39C0D55CA938}" type="datetimeFigureOut">
              <a:rPr lang="es-MX" smtClean="0"/>
              <a:t>14/03/2016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A76-151D-46E1-898D-FE76AA5A51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0651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BB3-98DE-42CB-A94F-39C0D55CA938}" type="datetimeFigureOut">
              <a:rPr lang="es-MX" smtClean="0"/>
              <a:t>14/03/2016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A76-151D-46E1-898D-FE76AA5A51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398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BB3-98DE-42CB-A94F-39C0D55CA938}" type="datetimeFigureOut">
              <a:rPr lang="es-MX" smtClean="0"/>
              <a:t>14/03/2016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A76-151D-46E1-898D-FE76AA5A51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02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6BB3-98DE-42CB-A94F-39C0D55CA938}" type="datetimeFigureOut">
              <a:rPr lang="es-MX" smtClean="0"/>
              <a:t>14/03/2016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A76-151D-46E1-898D-FE76AA5A51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0946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6BB3-98DE-42CB-A94F-39C0D55CA938}" type="datetimeFigureOut">
              <a:rPr lang="es-MX" smtClean="0"/>
              <a:t>14/03/2016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59A76-151D-46E1-898D-FE76AA5A513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5861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17" Type="http://schemas.openxmlformats.org/officeDocument/2006/relationships/image" Target="../media/image44.jpeg"/><Relationship Id="rId2" Type="http://schemas.openxmlformats.org/officeDocument/2006/relationships/image" Target="../media/image29.png"/><Relationship Id="rId16" Type="http://schemas.openxmlformats.org/officeDocument/2006/relationships/image" Target="../media/image43.jpe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jpeg"/><Relationship Id="rId19" Type="http://schemas.openxmlformats.org/officeDocument/2006/relationships/image" Target="../media/image46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9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549720"/>
              </p:ext>
            </p:extLst>
          </p:nvPr>
        </p:nvGraphicFramePr>
        <p:xfrm>
          <a:off x="1604962" y="745067"/>
          <a:ext cx="6184371" cy="4956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140200" y="5935134"/>
            <a:ext cx="421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 total se brindaron 19,511 atenciones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318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817721"/>
              </p:ext>
            </p:extLst>
          </p:nvPr>
        </p:nvGraphicFramePr>
        <p:xfrm>
          <a:off x="973665" y="1346200"/>
          <a:ext cx="5715000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Image" r:id="rId3" imgW="5714280" imgH="4291920" progId="Photoshop.Image.13">
                  <p:embed/>
                </p:oleObj>
              </mc:Choice>
              <mc:Fallback>
                <p:oleObj name="Image" r:id="rId3" imgW="5714280" imgH="42919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3665" y="1346200"/>
                        <a:ext cx="5715000" cy="429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159932" y="57675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chemeClr val="bg1">
                    <a:lumMod val="50000"/>
                  </a:schemeClr>
                </a:solidFill>
              </a:rPr>
              <a:t>TUTORIAS</a:t>
            </a:r>
            <a:endParaRPr lang="es-MX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556933" y="5935134"/>
            <a:ext cx="5799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002060"/>
                </a:solidFill>
              </a:rPr>
              <a:t>Se brinda el servicio a 3,952 alumnos</a:t>
            </a:r>
            <a:endParaRPr lang="es-MX" sz="2800" dirty="0">
              <a:solidFill>
                <a:srgbClr val="00206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995331" y="1602770"/>
            <a:ext cx="1752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accent1">
                    <a:lumMod val="75000"/>
                  </a:schemeClr>
                </a:solidFill>
              </a:rPr>
              <a:t>91 Tutores</a:t>
            </a:r>
            <a:endParaRPr lang="es-MX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499098" y="2677180"/>
            <a:ext cx="2497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</a:rPr>
              <a:t>26 Facilitadores</a:t>
            </a:r>
            <a:endParaRPr lang="es-MX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59932" y="5182799"/>
            <a:ext cx="6824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</a:rPr>
              <a:t>En promedio cada tutor atiende 40 alumnos</a:t>
            </a:r>
            <a:endParaRPr lang="es-MX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6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783667" y="1227795"/>
            <a:ext cx="227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Biblioteca</a:t>
            </a:r>
            <a:endParaRPr lang="es-MX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033" y="2484102"/>
            <a:ext cx="5075767" cy="42023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95" y="630609"/>
            <a:ext cx="3213103" cy="180428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7252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95867" y="4600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docente</a:t>
            </a:r>
            <a:endParaRPr lang="es-MX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212287"/>
              </p:ext>
            </p:extLst>
          </p:nvPr>
        </p:nvGraphicFramePr>
        <p:xfrm>
          <a:off x="1253067" y="2678806"/>
          <a:ext cx="6671733" cy="3806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32467" y="1911889"/>
            <a:ext cx="2150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174 Profesores</a:t>
            </a:r>
            <a:endParaRPr lang="es-MX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68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535865"/>
              </p:ext>
            </p:extLst>
          </p:nvPr>
        </p:nvGraphicFramePr>
        <p:xfrm>
          <a:off x="1651000" y="1159933"/>
          <a:ext cx="6451600" cy="4783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730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48" y="1100666"/>
            <a:ext cx="7544519" cy="50546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878668" y="930789"/>
            <a:ext cx="3953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Grado Académico</a:t>
            </a:r>
            <a:endParaRPr lang="es-MX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4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58333" y="516468"/>
            <a:ext cx="351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PROFORDEMS</a:t>
            </a:r>
            <a:endParaRPr lang="es-MX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860970"/>
              </p:ext>
            </p:extLst>
          </p:nvPr>
        </p:nvGraphicFramePr>
        <p:xfrm>
          <a:off x="2360816" y="2472882"/>
          <a:ext cx="5892798" cy="3060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834466" y="1620000"/>
            <a:ext cx="351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90 profesores lo han cursado</a:t>
            </a:r>
            <a:endParaRPr lang="es-MX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47373" y="3187227"/>
            <a:ext cx="1729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Acreditados</a:t>
            </a:r>
            <a:endParaRPr lang="es-MX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47372" y="4377154"/>
            <a:ext cx="1962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Certificados</a:t>
            </a:r>
            <a:endParaRPr lang="es-MX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5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442" y="2061634"/>
            <a:ext cx="3248025" cy="20574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024468" y="601130"/>
            <a:ext cx="77893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Durante los meses de enero a diciembre de 2015 </a:t>
            </a:r>
          </a:p>
          <a:p>
            <a:endParaRPr lang="es-MX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Cursos de Formación y Actualización de los Profesores </a:t>
            </a:r>
            <a:endParaRPr lang="es-MX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68401" y="4318001"/>
            <a:ext cx="68071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Elaboración de Programas de Módulos de Aprendizaje por Competencias.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accent1">
                    <a:lumMod val="50000"/>
                  </a:schemeClr>
                </a:solidFill>
              </a:rPr>
              <a:t>Planificación de los Procesos de Enseñanza 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Aprendizaje.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accent1">
                    <a:lumMod val="50000"/>
                  </a:schemeClr>
                </a:solidFill>
              </a:rPr>
              <a:t>Contextualización de los Aprendizaje en el Mundo 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Laboral.</a:t>
            </a:r>
            <a:endParaRPr lang="es-MX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accent1">
                    <a:lumMod val="50000"/>
                  </a:schemeClr>
                </a:solidFill>
              </a:rPr>
              <a:t>Diplomado en Valores 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Universales.</a:t>
            </a:r>
            <a:endParaRPr lang="es-MX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6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72067" y="1041397"/>
            <a:ext cx="77893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la escuela  solo se ofrecen carreras tecnológicas </a:t>
            </a:r>
          </a:p>
          <a:p>
            <a:endParaRPr lang="es-MX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s-MX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MX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Actualmente se tienen 8 programas en liquidación:</a:t>
            </a:r>
            <a:endParaRPr lang="es-MX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336802" y="3327402"/>
            <a:ext cx="50376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Técnico en Fundición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Químico Técnico 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Metalurgista y Ensayador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Técnico Profesional en Informática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Técnico Electricista Industrial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Técnico Mecánico Industrial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Químico Técnico en Plásticos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Químico Técnico Industrial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Químico Técnico en Alimentos</a:t>
            </a:r>
            <a:endParaRPr lang="es-MX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2894" y="599311"/>
            <a:ext cx="3177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</a:t>
            </a:r>
            <a:endParaRPr lang="es-MX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91636" y="1756018"/>
            <a:ext cx="2565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Día Mundial del Libro</a:t>
            </a:r>
            <a:endParaRPr lang="es-MX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021668" y="3702428"/>
            <a:ext cx="4233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Taller Creadores Literarios FIL 2015 </a:t>
            </a:r>
            <a:endParaRPr lang="es-MX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53392" y="2614155"/>
            <a:ext cx="5274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Ecos de la FIL 2015</a:t>
            </a:r>
            <a:endParaRPr lang="es-MX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97406" y="3653935"/>
            <a:ext cx="5274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Formación de Públicos</a:t>
            </a:r>
            <a:endParaRPr lang="es-MX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85799" y="5182899"/>
            <a:ext cx="5274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Campaña  de Acopio de Alimentos para Banco Diocesano de Guadalajara A. C.</a:t>
            </a:r>
            <a:endParaRPr lang="es-MX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393" y="599311"/>
            <a:ext cx="4172769" cy="277824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074" name="Picture 2" descr="http://www.brandsoftheworld.com/sites/default/files/styles/logo-thumbnail/public/052011/bda.jpg?itok=9P_7nn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82" y="433042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3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92088"/>
              </p:ext>
            </p:extLst>
          </p:nvPr>
        </p:nvGraphicFramePr>
        <p:xfrm>
          <a:off x="1316060" y="2462369"/>
          <a:ext cx="6453717" cy="3793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655733" y="2026872"/>
            <a:ext cx="2726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chemeClr val="tx2">
                    <a:lumMod val="50000"/>
                  </a:schemeClr>
                </a:solidFill>
              </a:rPr>
              <a:t>Matrícula Actual </a:t>
            </a:r>
            <a:endParaRPr lang="es-MX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77333" y="11966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 y docencia</a:t>
            </a:r>
            <a:endParaRPr lang="es-MX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7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04334" y="851960"/>
            <a:ext cx="6194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Sede del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</a:rPr>
              <a:t>XXV Concurso 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Nacional de Aparatos y Experimentos de Física </a:t>
            </a:r>
            <a:endParaRPr lang="es-MX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33144" y="1814895"/>
            <a:ext cx="4650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Sede del XXVII Encuentro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acional sobre la Enseñanza de la Física</a:t>
            </a:r>
            <a:endParaRPr lang="es-MX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922377" y="2933403"/>
            <a:ext cx="4472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Sede del Certamen Nacional de Prototipos Científicos y Tecnológicos AIL2015</a:t>
            </a:r>
            <a:endParaRPr lang="es-MX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39" y="2100204"/>
            <a:ext cx="2915866" cy="194139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73" y="4348691"/>
            <a:ext cx="2915866" cy="194139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CuadroTexto 8"/>
          <p:cNvSpPr txBox="1"/>
          <p:nvPr/>
        </p:nvSpPr>
        <p:spPr>
          <a:xfrm>
            <a:off x="934938" y="4326906"/>
            <a:ext cx="3703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Asistieron 13 estado de la republica y presentaron 83 proyectos</a:t>
            </a:r>
            <a:endParaRPr lang="es-MX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34938" y="5614206"/>
            <a:ext cx="3703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Sede de la XXII Olimpiada Regional de Química</a:t>
            </a:r>
            <a:endParaRPr lang="es-MX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3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70" y="896949"/>
            <a:ext cx="3160916" cy="21045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194" y="1949223"/>
            <a:ext cx="3160917" cy="21045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70" y="3501988"/>
            <a:ext cx="3160916" cy="210454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CuadroTexto 4"/>
          <p:cNvSpPr txBox="1"/>
          <p:nvPr/>
        </p:nvSpPr>
        <p:spPr>
          <a:xfrm>
            <a:off x="4527030" y="1046478"/>
            <a:ext cx="3525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rgbClr val="A1002E"/>
                </a:solidFill>
              </a:rPr>
              <a:t>90 Aniversario</a:t>
            </a:r>
            <a:endParaRPr lang="es-MX" sz="4000" b="1" dirty="0">
              <a:solidFill>
                <a:srgbClr val="A1002E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07186" y="4248630"/>
            <a:ext cx="44724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A1002E"/>
                </a:solidFill>
              </a:rPr>
              <a:t>Reconocimiento a exdirectores de la Escuela Politécnica </a:t>
            </a:r>
          </a:p>
          <a:p>
            <a:endParaRPr lang="es-MX" sz="2400" dirty="0">
              <a:solidFill>
                <a:srgbClr val="A1002E"/>
              </a:solidFill>
            </a:endParaRPr>
          </a:p>
          <a:p>
            <a:r>
              <a:rPr lang="es-MX" sz="2400" dirty="0" smtClean="0">
                <a:solidFill>
                  <a:srgbClr val="A1002E"/>
                </a:solidFill>
              </a:rPr>
              <a:t>Exposición Fotográfica:</a:t>
            </a:r>
          </a:p>
          <a:p>
            <a:r>
              <a:rPr lang="es-MX" sz="2400" dirty="0" smtClean="0">
                <a:solidFill>
                  <a:srgbClr val="A1002E"/>
                </a:solidFill>
              </a:rPr>
              <a:t>“Devenir Histórico de la Escuela Politécnica”</a:t>
            </a:r>
            <a:endParaRPr lang="es-MX" sz="2400" dirty="0">
              <a:solidFill>
                <a:srgbClr val="A10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2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90" y="3842948"/>
            <a:ext cx="3593893" cy="23928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09" y="2130108"/>
            <a:ext cx="3467902" cy="23089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59" y="653889"/>
            <a:ext cx="3595824" cy="239411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CuadroTexto 4"/>
          <p:cNvSpPr txBox="1"/>
          <p:nvPr/>
        </p:nvSpPr>
        <p:spPr>
          <a:xfrm>
            <a:off x="4868809" y="773726"/>
            <a:ext cx="3387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A1002E"/>
                </a:solidFill>
              </a:rPr>
              <a:t>Programa Cultural del 90 Aniversario</a:t>
            </a:r>
            <a:endParaRPr lang="es-MX" sz="3200" b="1" dirty="0">
              <a:solidFill>
                <a:srgbClr val="A1002E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546082" y="4623861"/>
            <a:ext cx="3982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solidFill>
                  <a:srgbClr val="A1002E"/>
                </a:solidFill>
              </a:rPr>
              <a:t>Se contó con la participación de alumnos de la Prepa 10, Prepa 6 y de la Escuela Politécnica</a:t>
            </a:r>
            <a:endParaRPr lang="es-MX" sz="2400" dirty="0">
              <a:solidFill>
                <a:srgbClr val="A100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1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6673" y="583546"/>
            <a:ext cx="3177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Vinculación </a:t>
            </a:r>
            <a:endParaRPr lang="es-MX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61350" y="1250744"/>
            <a:ext cx="6913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EXPOLITEC 2015 </a:t>
            </a:r>
          </a:p>
          <a:p>
            <a:pPr marL="355600" indent="-355600"/>
            <a:r>
              <a:rPr lang="es-MX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       “Responsabilidad Social y Sustentabilidad” </a:t>
            </a:r>
            <a:endParaRPr lang="es-MX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60" y="2233961"/>
            <a:ext cx="2902633" cy="193258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84" y="2747750"/>
            <a:ext cx="2936187" cy="195492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854" y="4502803"/>
            <a:ext cx="2851734" cy="193258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CuadroTexto 7"/>
          <p:cNvSpPr txBox="1"/>
          <p:nvPr/>
        </p:nvSpPr>
        <p:spPr>
          <a:xfrm>
            <a:off x="3809000" y="2202685"/>
            <a:ext cx="3726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Se presentaron 72 proyectos</a:t>
            </a:r>
            <a:endParaRPr lang="es-MX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702588" y="4786072"/>
            <a:ext cx="3970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Participaron un promedio de 20 alumnos por proyecto</a:t>
            </a:r>
          </a:p>
          <a:p>
            <a:endParaRPr lang="es-MX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Asesorados por 52 profesores</a:t>
            </a:r>
            <a:endParaRPr lang="es-MX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6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01708" y="972141"/>
            <a:ext cx="3376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</a:rPr>
              <a:t>Feria de Innovación </a:t>
            </a:r>
            <a:endParaRPr lang="es-MX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0" y="2024563"/>
            <a:ext cx="3090042" cy="20573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66" y="3853363"/>
            <a:ext cx="3090042" cy="20573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CuadroTexto 4"/>
          <p:cNvSpPr txBox="1"/>
          <p:nvPr/>
        </p:nvSpPr>
        <p:spPr>
          <a:xfrm>
            <a:off x="4533363" y="2386670"/>
            <a:ext cx="405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Se presentaron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siete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proyectos </a:t>
            </a:r>
            <a:endParaRPr lang="es-MX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79679" y="4420378"/>
            <a:ext cx="3760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Los tres primeros lugares fueron premiados por la escuela</a:t>
            </a:r>
            <a:endParaRPr lang="es-MX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5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1488844" y="2453255"/>
            <a:ext cx="5815463" cy="1699984"/>
            <a:chOff x="1433633" y="343805"/>
            <a:chExt cx="5815463" cy="1699984"/>
          </a:xfrm>
        </p:grpSpPr>
        <p:pic>
          <p:nvPicPr>
            <p:cNvPr id="4104" name="Picture 8" descr="http://www.mep.pe/wp-content/uploads/2015/01/F%C3%A1brica-0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811" y="343805"/>
              <a:ext cx="3021285" cy="169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http://concepto.de/wp-content/uploads/2015/03/Ilustraci%C3%B3n-de-escuel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3633" y="991609"/>
              <a:ext cx="944033" cy="854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lecha derecha 7"/>
            <p:cNvSpPr/>
            <p:nvPr/>
          </p:nvSpPr>
          <p:spPr>
            <a:xfrm>
              <a:off x="2679703" y="1193797"/>
              <a:ext cx="2019299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753534" y="637382"/>
            <a:ext cx="433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chemeClr val="bg1">
                    <a:lumMod val="50000"/>
                  </a:schemeClr>
                </a:solidFill>
              </a:rPr>
              <a:t>Servicio Social</a:t>
            </a:r>
            <a:endParaRPr lang="es-MX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53534" y="1565456"/>
            <a:ext cx="6703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596 Jóvenes participaron en estas actividades distribuidos en 32 organismos receptores</a:t>
            </a:r>
            <a:endParaRPr lang="es-MX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45932" y="4549014"/>
            <a:ext cx="7157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Cada vez es mayor el numero de alumnos que prestan su servicio fuera de la Escuela</a:t>
            </a:r>
            <a:endParaRPr lang="es-MX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45932" y="5616726"/>
            <a:ext cx="7046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Lo que ha permitido que lo jóvenes aprovechen para iniciar  relaciones con futuros empleadores</a:t>
            </a:r>
            <a:endParaRPr lang="es-MX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4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39800" y="355606"/>
            <a:ext cx="7222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</a:rPr>
              <a:t>Principales Organismos Receptores de prestadores de servicio social</a:t>
            </a:r>
            <a:endParaRPr lang="es-MX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https://pbs.twimg.com/profile_images/473488153257324544/862wGfq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10" y="1525589"/>
            <a:ext cx="1065212" cy="10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talajalisco.files.wordpress.com/2014/10/cropped-logos_ssj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042" y="1590624"/>
            <a:ext cx="3925358" cy="6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hcg.udg.mx/IMGs/Boletines/BLTN570_FT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243" y="1390951"/>
            <a:ext cx="1103889" cy="110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onala.gob.mx/portal/wp-content/uploads/2015/10/400px-Escudo_de_Tonala.svg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83" y="1582348"/>
            <a:ext cx="593466" cy="84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industriasmac.com/html/img/logos/AYUNTAMIENTO%20DE%20TLAQUEPAQU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17" y="2616116"/>
            <a:ext cx="1103845" cy="110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c7jalisco.com/sites/default/files/aytogd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41" y="2658484"/>
            <a:ext cx="1731715" cy="115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miradainformativa.com/wp-content/uploads/2012/06/Ija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6" y="2590801"/>
            <a:ext cx="1175017" cy="78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www.alimenlab.com.mx/images/clientes/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110" y="2534062"/>
            <a:ext cx="1182158" cy="97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://upload.wikimedia.org/wikipedia/commons/f/f4/IMS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84" y="2586247"/>
            <a:ext cx="710798" cy="97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://www.caucelnegocios.com/files/image/proyectos/galeria/cf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17" y="4045661"/>
            <a:ext cx="1247283" cy="70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https://upload.wikimedia.org/wikipedia/commons/thumb/6/68/Escudo_CUCEI.svg/120px-Escudo_CUCEI.sv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042" y="3976082"/>
            <a:ext cx="674158" cy="95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94196" y="4131040"/>
            <a:ext cx="2162175" cy="8001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20118" y="4062682"/>
            <a:ext cx="1559500" cy="882120"/>
          </a:xfrm>
          <a:prstGeom prst="rect">
            <a:avLst/>
          </a:prstGeom>
        </p:spPr>
      </p:pic>
      <p:pic>
        <p:nvPicPr>
          <p:cNvPr id="5146" name="Picture 26" descr="https://pbs.twimg.com/profile_images/3430059478/97cb056f9fd9c486b71a0e0064410832_400x40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216" y="4045661"/>
            <a:ext cx="905935" cy="90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http://prepaelgrullo.sems.udg.mx/sites/default/files/logo_staudeg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5072580"/>
            <a:ext cx="905935" cy="90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http://www.jalisco.gob.mx/sites/default/files/styles/3_2_a_700px/public/semov-01_3.jpg?itok=JH9-RRHi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118" y="4999636"/>
            <a:ext cx="1690160" cy="11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2" name="Picture 32" descr="http://4.bp.blogspot.com/-RlouoNVCsu8/UwZu2OeCg-I/AAAAAAAAABw/JpTrS10Y6-0/s1600/Logo+Fiestas+de+Octubre+2014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26" y="5105898"/>
            <a:ext cx="1414449" cy="141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4" name="Picture 34" descr="Logo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78" y="5219287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6" name="Picture 36" descr="http://sgg.jalisco.gob.mx/sites/sgg.jalisco.gob.mx/files/secretaria_de_gobierno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718" y="5563425"/>
            <a:ext cx="21145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87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35000" y="730929"/>
            <a:ext cx="4224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y gobierno</a:t>
            </a:r>
            <a:endParaRPr lang="es-MX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4018760105"/>
              </p:ext>
            </p:extLst>
          </p:nvPr>
        </p:nvGraphicFramePr>
        <p:xfrm>
          <a:off x="880533" y="1540933"/>
          <a:ext cx="6705600" cy="5046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871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4281295892"/>
              </p:ext>
            </p:extLst>
          </p:nvPr>
        </p:nvGraphicFramePr>
        <p:xfrm>
          <a:off x="1380067" y="1032933"/>
          <a:ext cx="6366933" cy="491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682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606300618"/>
              </p:ext>
            </p:extLst>
          </p:nvPr>
        </p:nvGraphicFramePr>
        <p:xfrm>
          <a:off x="1325033" y="880533"/>
          <a:ext cx="6493933" cy="5782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35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4217981460"/>
              </p:ext>
            </p:extLst>
          </p:nvPr>
        </p:nvGraphicFramePr>
        <p:xfrm>
          <a:off x="1320800" y="1422399"/>
          <a:ext cx="7140620" cy="448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34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297475483"/>
              </p:ext>
            </p:extLst>
          </p:nvPr>
        </p:nvGraphicFramePr>
        <p:xfrm>
          <a:off x="1405467" y="731520"/>
          <a:ext cx="6646333" cy="5303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651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38464" y="542356"/>
            <a:ext cx="3703203" cy="276597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69" y="542357"/>
            <a:ext cx="3703203" cy="27659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167" y="3727603"/>
            <a:ext cx="3703203" cy="27659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64" y="542356"/>
            <a:ext cx="3703203" cy="27659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68" y="542355"/>
            <a:ext cx="3703204" cy="27774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167" y="3696588"/>
            <a:ext cx="3729317" cy="27969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64" y="542355"/>
            <a:ext cx="3687965" cy="276597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501" y="553784"/>
            <a:ext cx="3687965" cy="276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4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27351" y="3279389"/>
            <a:ext cx="6912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solidFill>
                  <a:schemeClr val="accent1">
                    <a:lumMod val="50000"/>
                  </a:schemeClr>
                </a:solidFill>
              </a:rPr>
              <a:t>Muchas Gracias</a:t>
            </a:r>
            <a:endParaRPr lang="es-MX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2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21768006"/>
              </p:ext>
            </p:extLst>
          </p:nvPr>
        </p:nvGraphicFramePr>
        <p:xfrm>
          <a:off x="440627" y="3365647"/>
          <a:ext cx="7047904" cy="3621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6" name="Picture 4" descr="http://www.prepa12.sems.udg.mx/sites/default/files/styles/noticia/public/bln144_examenprepaudg2_0.jpg?itok=LnWMAL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4" y="745067"/>
            <a:ext cx="4228991" cy="26441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67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171353055"/>
              </p:ext>
            </p:extLst>
          </p:nvPr>
        </p:nvGraphicFramePr>
        <p:xfrm>
          <a:off x="656823" y="1970468"/>
          <a:ext cx="7405352" cy="4385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 descr="http://www.udg.mx/sites/default/files/styles/noticia/public/img_noticias/151028_90_aniversario_politecnico_or_12.jpg?itok=xJiHb6s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083" y="589110"/>
            <a:ext cx="3352800" cy="20963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78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172291014"/>
              </p:ext>
            </p:extLst>
          </p:nvPr>
        </p:nvGraphicFramePr>
        <p:xfrm>
          <a:off x="1684866" y="762000"/>
          <a:ext cx="5774267" cy="530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54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36226746"/>
              </p:ext>
            </p:extLst>
          </p:nvPr>
        </p:nvGraphicFramePr>
        <p:xfrm>
          <a:off x="1807633" y="1193801"/>
          <a:ext cx="5528734" cy="4910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911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ormato7.com/wp-content/uploads/2015/07/9825371_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52" y="294293"/>
            <a:ext cx="6220495" cy="2964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224577033"/>
              </p:ext>
            </p:extLst>
          </p:nvPr>
        </p:nvGraphicFramePr>
        <p:xfrm>
          <a:off x="798490" y="3142444"/>
          <a:ext cx="7547020" cy="3260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307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50981" y="523856"/>
            <a:ext cx="7789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Entre el 2013 y el 2015 se han beneficiado 1,121 alumnos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22992" y="3898527"/>
            <a:ext cx="70858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Programa Ingreso y Permanencia en el Nivel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edio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uperior</a:t>
            </a:r>
          </a:p>
          <a:p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Programa Prospera</a:t>
            </a:r>
          </a:p>
          <a:p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Programa Contra el Abandono Escolar</a:t>
            </a:r>
          </a:p>
          <a:p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Programa de Excelencia</a:t>
            </a:r>
          </a:p>
          <a:p>
            <a:endParaRPr lang="es-MX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Programa Institucional de Estímulos a Estudiante Sobresalientes</a:t>
            </a:r>
          </a:p>
          <a:p>
            <a:endParaRPr lang="es-MX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094" y="1573111"/>
            <a:ext cx="4966472" cy="211990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9620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1513</TotalTime>
  <Words>496</Words>
  <Application>Microsoft Office PowerPoint</Application>
  <PresentationFormat>Presentación en pantalla (4:3)</PresentationFormat>
  <Paragraphs>142</Paragraphs>
  <Slides>32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Tema de Office</vt:lpstr>
      <vt:lpstr>Image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nachogc</dc:creator>
  <cp:lastModifiedBy>nachogc</cp:lastModifiedBy>
  <cp:revision>109</cp:revision>
  <dcterms:created xsi:type="dcterms:W3CDTF">2016-03-09T15:37:34Z</dcterms:created>
  <dcterms:modified xsi:type="dcterms:W3CDTF">2016-03-14T16:42:56Z</dcterms:modified>
</cp:coreProperties>
</file>