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3" r:id="rId2"/>
    <p:sldId id="296" r:id="rId3"/>
    <p:sldId id="288" r:id="rId4"/>
    <p:sldId id="257" r:id="rId5"/>
    <p:sldId id="294" r:id="rId6"/>
    <p:sldId id="259" r:id="rId7"/>
    <p:sldId id="258" r:id="rId8"/>
    <p:sldId id="260" r:id="rId9"/>
    <p:sldId id="262" r:id="rId10"/>
    <p:sldId id="274" r:id="rId11"/>
    <p:sldId id="261" r:id="rId12"/>
    <p:sldId id="298" r:id="rId13"/>
    <p:sldId id="266" r:id="rId14"/>
    <p:sldId id="297" r:id="rId15"/>
    <p:sldId id="265" r:id="rId16"/>
    <p:sldId id="264" r:id="rId17"/>
    <p:sldId id="269" r:id="rId18"/>
    <p:sldId id="291" r:id="rId19"/>
    <p:sldId id="267" r:id="rId20"/>
    <p:sldId id="295" r:id="rId21"/>
    <p:sldId id="268" r:id="rId22"/>
    <p:sldId id="272" r:id="rId23"/>
    <p:sldId id="276" r:id="rId24"/>
    <p:sldId id="277" r:id="rId25"/>
    <p:sldId id="306" r:id="rId26"/>
    <p:sldId id="299" r:id="rId27"/>
    <p:sldId id="278" r:id="rId28"/>
    <p:sldId id="300" r:id="rId29"/>
    <p:sldId id="301" r:id="rId30"/>
    <p:sldId id="302" r:id="rId31"/>
    <p:sldId id="307" r:id="rId32"/>
    <p:sldId id="280" r:id="rId33"/>
    <p:sldId id="303" r:id="rId34"/>
    <p:sldId id="308" r:id="rId35"/>
    <p:sldId id="282" r:id="rId36"/>
    <p:sldId id="281" r:id="rId37"/>
    <p:sldId id="287" r:id="rId38"/>
    <p:sldId id="292" r:id="rId39"/>
    <p:sldId id="289" r:id="rId40"/>
    <p:sldId id="283" r:id="rId41"/>
    <p:sldId id="285" r:id="rId42"/>
    <p:sldId id="304" r:id="rId43"/>
    <p:sldId id="271" r:id="rId44"/>
    <p:sldId id="270" r:id="rId45"/>
    <p:sldId id="305" r:id="rId46"/>
    <p:sldId id="286" r:id="rId4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48"/>
      <p: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stadisticos_informe2019V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stadisticos_informe2019V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graficadeingresos_2018_$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Estadisticos_informe2019V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dirty="0" smtClean="0">
                <a:solidFill>
                  <a:srgbClr val="002060"/>
                </a:solidFill>
              </a:rPr>
              <a:t>MATRÍCULA </a:t>
            </a:r>
            <a:r>
              <a:rPr lang="es-MX" dirty="0">
                <a:solidFill>
                  <a:srgbClr val="002060"/>
                </a:solidFill>
              </a:rPr>
              <a:t>POR </a:t>
            </a:r>
            <a:r>
              <a:rPr lang="es-MX" dirty="0" smtClean="0">
                <a:solidFill>
                  <a:srgbClr val="002060"/>
                </a:solidFill>
              </a:rPr>
              <a:t>GÉNERO </a:t>
            </a:r>
            <a:r>
              <a:rPr lang="es-MX" dirty="0">
                <a:solidFill>
                  <a:srgbClr val="002060"/>
                </a:solidFill>
              </a:rPr>
              <a:t>2016-2018</a:t>
            </a:r>
          </a:p>
        </c:rich>
      </c:tx>
      <c:layout>
        <c:manualLayout>
          <c:xMode val="edge"/>
          <c:yMode val="edge"/>
          <c:x val="0.15711704915896699"/>
          <c:y val="2.805835147331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v>MUJERES</c:v>
          </c:tx>
          <c:spPr>
            <a:solidFill>
              <a:srgbClr val="FF99FF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2103952293972624E-2"/>
                  <c:y val="-8.9786724714608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0D-4DF1-AD2D-998C8917D314}"/>
                </c:ext>
              </c:extLst>
            </c:dLbl>
            <c:dLbl>
              <c:idx val="1"/>
              <c:layout>
                <c:manualLayout>
                  <c:x val="-1.07412346768249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0D-4DF1-AD2D-998C8917D314}"/>
                </c:ext>
              </c:extLst>
            </c:dLbl>
            <c:dLbl>
              <c:idx val="2"/>
              <c:layout>
                <c:manualLayout>
                  <c:x val="-1.7985523980567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0D-4DF1-AD2D-998C8917D314}"/>
                </c:ext>
              </c:extLst>
            </c:dLbl>
            <c:dLbl>
              <c:idx val="3"/>
              <c:layout>
                <c:manualLayout>
                  <c:x val="-2.4252324391654517E-2"/>
                  <c:y val="-7.0857279405683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0D-4DF1-AD2D-998C8917D3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'Docencia y Aprendizaje'!$B$9:$B$12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'Docencia y Aprendizaje'!$D$9:$D$12</c:f>
              <c:numCache>
                <c:formatCode>General</c:formatCode>
                <c:ptCount val="4"/>
                <c:pt idx="0">
                  <c:v>1475</c:v>
                </c:pt>
                <c:pt idx="1">
                  <c:v>1453</c:v>
                </c:pt>
                <c:pt idx="2">
                  <c:v>1493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180D-4DF1-AD2D-998C8917D314}"/>
            </c:ext>
          </c:extLst>
        </c:ser>
        <c:ser>
          <c:idx val="1"/>
          <c:order val="1"/>
          <c:tx>
            <c:v>HOMBRES</c:v>
          </c:tx>
          <c:spPr>
            <a:solidFill>
              <a:srgbClr val="0070C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'Docencia y Aprendizaje'!$B$9:$B$12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'Docencia y Aprendizaje'!$C$9:$C$12</c:f>
              <c:numCache>
                <c:formatCode>General</c:formatCode>
                <c:ptCount val="4"/>
                <c:pt idx="0">
                  <c:v>2696</c:v>
                </c:pt>
                <c:pt idx="1">
                  <c:v>2906</c:v>
                </c:pt>
                <c:pt idx="2">
                  <c:v>2986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180D-4DF1-AD2D-998C8917D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953510656"/>
        <c:axId val="-953501952"/>
        <c:axId val="0"/>
      </c:bar3DChart>
      <c:catAx>
        <c:axId val="-95351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01952"/>
        <c:crosses val="autoZero"/>
        <c:auto val="1"/>
        <c:lblAlgn val="ctr"/>
        <c:lblOffset val="100"/>
        <c:noMultiLvlLbl val="0"/>
      </c:catAx>
      <c:valAx>
        <c:axId val="-953501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95351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48482105922524"/>
          <c:y val="0.4398983925348347"/>
          <c:w val="0.19756191084712424"/>
          <c:h val="0.205388193257794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2800" b="1">
                <a:solidFill>
                  <a:srgbClr val="002060"/>
                </a:solidFill>
              </a:rPr>
              <a:t>Acciones de Orientación</a:t>
            </a:r>
            <a:r>
              <a:rPr lang="es-MX" sz="2800" b="1" baseline="0">
                <a:solidFill>
                  <a:srgbClr val="002060"/>
                </a:solidFill>
              </a:rPr>
              <a:t> Educativa 2018 </a:t>
            </a:r>
            <a:endParaRPr lang="es-MX" sz="2800" b="1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291405266414869"/>
          <c:y val="0.19439343147647919"/>
          <c:w val="0.85222803704414996"/>
          <c:h val="0.398528375221119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'Docencia y Aprendizaje'!$B$151:$B$160</c:f>
              <c:strCache>
                <c:ptCount val="10"/>
                <c:pt idx="0">
                  <c:v>Orientacion familiar</c:v>
                </c:pt>
                <c:pt idx="1">
                  <c:v>Orientacion Academica</c:v>
                </c:pt>
                <c:pt idx="2">
                  <c:v>Orientación Vocacional</c:v>
                </c:pt>
                <c:pt idx="3">
                  <c:v>Prevención del suicidio</c:v>
                </c:pt>
                <c:pt idx="4">
                  <c:v>Sexualidad</c:v>
                </c:pt>
                <c:pt idx="5">
                  <c:v>Derechos Humanos</c:v>
                </c:pt>
                <c:pt idx="6">
                  <c:v>PREVENIMSS</c:v>
                </c:pt>
                <c:pt idx="7">
                  <c:v>Seguridad Universitaria</c:v>
                </c:pt>
                <c:pt idx="8">
                  <c:v>Intervenciones Individuales</c:v>
                </c:pt>
                <c:pt idx="9">
                  <c:v>Derivaciones a Intituciones Externas</c:v>
                </c:pt>
              </c:strCache>
            </c:strRef>
          </c:cat>
          <c:val>
            <c:numRef>
              <c:f>'Docencia y Aprendizaje'!$C$151:$C$160</c:f>
              <c:numCache>
                <c:formatCode>#,##0</c:formatCode>
                <c:ptCount val="10"/>
                <c:pt idx="0">
                  <c:v>280</c:v>
                </c:pt>
                <c:pt idx="1">
                  <c:v>830</c:v>
                </c:pt>
                <c:pt idx="2">
                  <c:v>1436</c:v>
                </c:pt>
                <c:pt idx="3">
                  <c:v>669</c:v>
                </c:pt>
                <c:pt idx="4">
                  <c:v>576</c:v>
                </c:pt>
                <c:pt idx="5">
                  <c:v>3142</c:v>
                </c:pt>
                <c:pt idx="6">
                  <c:v>423</c:v>
                </c:pt>
                <c:pt idx="7">
                  <c:v>1446</c:v>
                </c:pt>
                <c:pt idx="8">
                  <c:v>140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6-479B-BDD2-2477E5620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3498688"/>
        <c:axId val="-953505760"/>
      </c:barChart>
      <c:catAx>
        <c:axId val="-9534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05760"/>
        <c:crosses val="autoZero"/>
        <c:auto val="1"/>
        <c:lblAlgn val="ctr"/>
        <c:lblOffset val="100"/>
        <c:noMultiLvlLbl val="0"/>
      </c:catAx>
      <c:valAx>
        <c:axId val="-9535057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95349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6666666666664E-2"/>
          <c:y val="0.17171296296296298"/>
          <c:w val="0.93888888888888888"/>
          <c:h val="0.6607556867891513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'Docencia y Aprendizaje'!$B$166:$B$167</c:f>
              <c:strCache>
                <c:ptCount val="2"/>
                <c:pt idx="0">
                  <c:v>Tutores de Grupo</c:v>
                </c:pt>
                <c:pt idx="1">
                  <c:v>Facilitadores</c:v>
                </c:pt>
              </c:strCache>
            </c:strRef>
          </c:cat>
          <c:val>
            <c:numRef>
              <c:f>'Docencia y Aprendizaje'!$C$166:$C$167</c:f>
              <c:numCache>
                <c:formatCode>General</c:formatCode>
                <c:ptCount val="2"/>
                <c:pt idx="0">
                  <c:v>102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A-4297-844A-B150AF9AF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953505216"/>
        <c:axId val="-953504672"/>
        <c:axId val="0"/>
      </c:bar3DChart>
      <c:catAx>
        <c:axId val="-9535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04672"/>
        <c:crosses val="autoZero"/>
        <c:auto val="1"/>
        <c:lblAlgn val="ctr"/>
        <c:lblOffset val="100"/>
        <c:noMultiLvlLbl val="0"/>
      </c:catAx>
      <c:valAx>
        <c:axId val="-953504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95350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3200" b="1" dirty="0" smtClean="0">
                <a:solidFill>
                  <a:srgbClr val="002060"/>
                </a:solidFill>
              </a:rPr>
              <a:t>Biblioteca</a:t>
            </a:r>
            <a:r>
              <a:rPr lang="es-MX" sz="3200" b="1" baseline="0" dirty="0" smtClean="0">
                <a:solidFill>
                  <a:srgbClr val="002060"/>
                </a:solidFill>
              </a:rPr>
              <a:t> </a:t>
            </a:r>
            <a:r>
              <a:rPr lang="es-MX" sz="3200" b="1" baseline="0" dirty="0">
                <a:solidFill>
                  <a:srgbClr val="002060"/>
                </a:solidFill>
              </a:rPr>
              <a:t>2014-2018</a:t>
            </a:r>
            <a:endParaRPr lang="es-MX" sz="32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290725289610367E-2"/>
          <c:y val="0.21491026138725625"/>
          <c:w val="0.77990536885672801"/>
          <c:h val="0.57120743521902129"/>
        </c:manualLayout>
      </c:layout>
      <c:bar3DChart>
        <c:barDir val="col"/>
        <c:grouping val="clustered"/>
        <c:varyColors val="0"/>
        <c:ser>
          <c:idx val="1"/>
          <c:order val="0"/>
          <c:tx>
            <c:v>Titulos</c:v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'Docencia y Aprendizaje'!$B$179:$B$183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'Docencia y Aprendizaje'!$C$179:$C$183</c:f>
              <c:numCache>
                <c:formatCode>#,##0</c:formatCode>
                <c:ptCount val="5"/>
                <c:pt idx="0">
                  <c:v>5850</c:v>
                </c:pt>
                <c:pt idx="1">
                  <c:v>4956</c:v>
                </c:pt>
                <c:pt idx="2">
                  <c:v>5171</c:v>
                </c:pt>
                <c:pt idx="3">
                  <c:v>4018</c:v>
                </c:pt>
                <c:pt idx="4">
                  <c:v>4305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96-43E3-B64C-C4D0910591C4}"/>
            </c:ext>
          </c:extLst>
        </c:ser>
        <c:ser>
          <c:idx val="2"/>
          <c:order val="1"/>
          <c:tx>
            <c:v>Volumenes</c:v>
          </c:tx>
          <c:spPr>
            <a:solidFill>
              <a:srgbClr val="00CC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'Docencia y Aprendizaje'!$B$179:$B$183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'Docencia y Aprendizaje'!$D$179:$D$183</c:f>
              <c:numCache>
                <c:formatCode>#,##0</c:formatCode>
                <c:ptCount val="5"/>
                <c:pt idx="0">
                  <c:v>9440</c:v>
                </c:pt>
                <c:pt idx="1">
                  <c:v>10366</c:v>
                </c:pt>
                <c:pt idx="2">
                  <c:v>10244</c:v>
                </c:pt>
                <c:pt idx="3">
                  <c:v>9237</c:v>
                </c:pt>
                <c:pt idx="4">
                  <c:v>9037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96-43E3-B64C-C4D091059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37829312"/>
        <c:axId val="-837824960"/>
        <c:axId val="0"/>
      </c:bar3DChart>
      <c:catAx>
        <c:axId val="-8378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7824960"/>
        <c:crosses val="autoZero"/>
        <c:auto val="1"/>
        <c:lblAlgn val="ctr"/>
        <c:lblOffset val="100"/>
        <c:noMultiLvlLbl val="0"/>
      </c:catAx>
      <c:valAx>
        <c:axId val="-8378249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83782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560967567698701"/>
          <c:y val="0.371477890164923"/>
          <c:w val="0.23439032432301302"/>
          <c:h val="0.28783024368162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500" b="1" dirty="0" err="1" smtClean="0">
                <a:solidFill>
                  <a:srgbClr val="002060"/>
                </a:solidFill>
              </a:rPr>
              <a:t>Comparativo</a:t>
            </a:r>
            <a:r>
              <a:rPr lang="en-US" sz="2500" b="1" baseline="0" dirty="0" smtClean="0">
                <a:solidFill>
                  <a:srgbClr val="002060"/>
                </a:solidFill>
              </a:rPr>
              <a:t> de </a:t>
            </a:r>
          </a:p>
          <a:p>
            <a:pPr>
              <a:defRPr sz="3200" b="1">
                <a:solidFill>
                  <a:srgbClr val="002060"/>
                </a:solidFill>
              </a:defRPr>
            </a:pPr>
            <a:r>
              <a:rPr lang="en-US" sz="2500" b="1" dirty="0" err="1" smtClean="0">
                <a:solidFill>
                  <a:srgbClr val="002060"/>
                </a:solidFill>
              </a:rPr>
              <a:t>usuarios</a:t>
            </a:r>
            <a:r>
              <a:rPr lang="en-US" sz="2500" b="1" dirty="0" smtClean="0">
                <a:solidFill>
                  <a:srgbClr val="002060"/>
                </a:solidFill>
              </a:rPr>
              <a:t> de la </a:t>
            </a:r>
            <a:r>
              <a:rPr lang="en-US" sz="2500" b="1" dirty="0" err="1" smtClean="0">
                <a:solidFill>
                  <a:srgbClr val="002060"/>
                </a:solidFill>
              </a:rPr>
              <a:t>Biblioteca</a:t>
            </a:r>
            <a:r>
              <a:rPr lang="en-US" sz="2500" b="1" baseline="0" dirty="0" smtClean="0">
                <a:solidFill>
                  <a:srgbClr val="002060"/>
                </a:solidFill>
              </a:rPr>
              <a:t> </a:t>
            </a:r>
            <a:r>
              <a:rPr lang="en-US" sz="2500" b="1" baseline="0" dirty="0">
                <a:solidFill>
                  <a:srgbClr val="002060"/>
                </a:solidFill>
              </a:rPr>
              <a:t>2014-2018 </a:t>
            </a:r>
            <a:endParaRPr lang="en-US" sz="25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'Docencia y Aprendizaje'!$B$194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3.0555555555555607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C-41D2-9805-DCA16E7643F9}"/>
                </c:ext>
              </c:extLst>
            </c:dLbl>
            <c:dLbl>
              <c:idx val="2"/>
              <c:layout>
                <c:manualLayout>
                  <c:x val="-1.1111111111111112E-2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C-41D2-9805-DCA16E7643F9}"/>
                </c:ext>
              </c:extLst>
            </c:dLbl>
            <c:dLbl>
              <c:idx val="3"/>
              <c:layout>
                <c:manualLayout>
                  <c:x val="2.0833442694663074E-2"/>
                  <c:y val="4.86111111111111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33333333333334"/>
                      <c:h val="7.86344415281423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CC-41D2-9805-DCA16E764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'Docencia y Aprendizaje'!$C$194</c:f>
              <c:numCache>
                <c:formatCode>#,##0</c:formatCode>
                <c:ptCount val="1"/>
                <c:pt idx="0">
                  <c:v>19928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CC-41D2-9805-DCA16E7643F9}"/>
            </c:ext>
          </c:extLst>
        </c:ser>
        <c:ser>
          <c:idx val="0"/>
          <c:order val="1"/>
          <c:tx>
            <c:strRef>
              <c:f>'Docencia y Aprendizaje'!$B$195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'Docencia y Aprendizaje'!$C$195</c:f>
              <c:numCache>
                <c:formatCode>#,##0</c:formatCode>
                <c:ptCount val="1"/>
                <c:pt idx="0">
                  <c:v>11526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CC-41D2-9805-DCA16E7643F9}"/>
            </c:ext>
          </c:extLst>
        </c:ser>
        <c:ser>
          <c:idx val="2"/>
          <c:order val="2"/>
          <c:tx>
            <c:strRef>
              <c:f>'Docencia y Aprendizaje'!$B$196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'Docencia y Aprendizaje'!$C$196</c:f>
              <c:numCache>
                <c:formatCode>#,##0</c:formatCode>
                <c:ptCount val="1"/>
                <c:pt idx="0">
                  <c:v>14409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CC-41D2-9805-DCA16E7643F9}"/>
            </c:ext>
          </c:extLst>
        </c:ser>
        <c:ser>
          <c:idx val="3"/>
          <c:order val="3"/>
          <c:tx>
            <c:strRef>
              <c:f>'Docencia y Aprendizaje'!$B$197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'Docencia y Aprendizaje'!$C$197</c:f>
              <c:numCache>
                <c:formatCode>#,##0</c:formatCode>
                <c:ptCount val="1"/>
                <c:pt idx="0">
                  <c:v>14642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CC-41D2-9805-DCA16E7643F9}"/>
            </c:ext>
          </c:extLst>
        </c:ser>
        <c:ser>
          <c:idx val="4"/>
          <c:order val="4"/>
          <c:tx>
            <c:strRef>
              <c:f>'Docencia y Aprendizaje'!$B$198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33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'Docencia y Aprendizaje'!$C$198</c:f>
              <c:numCache>
                <c:formatCode>#,##0</c:formatCode>
                <c:ptCount val="1"/>
                <c:pt idx="0">
                  <c:v>15746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CC-41D2-9805-DCA16E764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37823872"/>
        <c:axId val="-837826048"/>
      </c:barChart>
      <c:catAx>
        <c:axId val="-837823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37826048"/>
        <c:crosses val="autoZero"/>
        <c:auto val="1"/>
        <c:lblAlgn val="ctr"/>
        <c:lblOffset val="100"/>
        <c:noMultiLvlLbl val="0"/>
      </c:catAx>
      <c:valAx>
        <c:axId val="-8378260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83782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500" b="1" dirty="0" err="1" smtClean="0">
                <a:solidFill>
                  <a:srgbClr val="002060"/>
                </a:solidFill>
              </a:rPr>
              <a:t>Tipo</a:t>
            </a:r>
            <a:r>
              <a:rPr lang="en-US" sz="2500" b="1" dirty="0" smtClean="0">
                <a:solidFill>
                  <a:srgbClr val="002060"/>
                </a:solidFill>
              </a:rPr>
              <a:t> de </a:t>
            </a:r>
            <a:r>
              <a:rPr lang="en-US" sz="2500" b="1" dirty="0" err="1" smtClean="0">
                <a:solidFill>
                  <a:srgbClr val="002060"/>
                </a:solidFill>
              </a:rPr>
              <a:t>usuarios</a:t>
            </a:r>
            <a:r>
              <a:rPr lang="en-US" sz="2500" b="1" dirty="0" smtClean="0">
                <a:solidFill>
                  <a:srgbClr val="002060"/>
                </a:solidFill>
              </a:rPr>
              <a:t> de la </a:t>
            </a:r>
            <a:r>
              <a:rPr lang="en-US" sz="2500" b="1" dirty="0" err="1" smtClean="0">
                <a:solidFill>
                  <a:srgbClr val="002060"/>
                </a:solidFill>
              </a:rPr>
              <a:t>biblioteca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>
                <a:solidFill>
                  <a:srgbClr val="002060"/>
                </a:solidFill>
              </a:rPr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687812177995151E-2"/>
          <c:y val="0.36874148940337675"/>
          <c:w val="0.88009396876024049"/>
          <c:h val="0.584747443882947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72-45B8-9FF2-5CD656430F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72-45B8-9FF2-5CD656430F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72-45B8-9FF2-5CD656430F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72-45B8-9FF2-5CD656430F79}"/>
              </c:ext>
            </c:extLst>
          </c:dPt>
          <c:dLbls>
            <c:dLbl>
              <c:idx val="0"/>
              <c:layout>
                <c:manualLayout>
                  <c:x val="-9.2789538133997387E-2"/>
                  <c:y val="-0.293529454651501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2-45B8-9FF2-5CD656430F79}"/>
                </c:ext>
              </c:extLst>
            </c:dLbl>
            <c:dLbl>
              <c:idx val="1"/>
              <c:layout>
                <c:manualLayout>
                  <c:x val="-0.25086566534398591"/>
                  <c:y val="6.135621107063110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72-45B8-9FF2-5CD656430F79}"/>
                </c:ext>
              </c:extLst>
            </c:dLbl>
            <c:dLbl>
              <c:idx val="2"/>
              <c:layout>
                <c:manualLayout>
                  <c:x val="1.575855868575296E-2"/>
                  <c:y val="-3.35237199827633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5511812476412"/>
                      <c:h val="0.18686567164179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272-45B8-9FF2-5CD656430F79}"/>
                </c:ext>
              </c:extLst>
            </c:dLbl>
            <c:dLbl>
              <c:idx val="3"/>
              <c:layout>
                <c:manualLayout>
                  <c:x val="0.22524586179276262"/>
                  <c:y val="2.16899753202491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72-45B8-9FF2-5CD656430F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'Docencia y Aprendizaje'!$B$213:$B$216</c:f>
              <c:strCache>
                <c:ptCount val="4"/>
                <c:pt idx="0">
                  <c:v>Alumnos</c:v>
                </c:pt>
                <c:pt idx="1">
                  <c:v>Maestros</c:v>
                </c:pt>
                <c:pt idx="2">
                  <c:v>Administrativos</c:v>
                </c:pt>
                <c:pt idx="3">
                  <c:v>Externos</c:v>
                </c:pt>
              </c:strCache>
            </c:strRef>
          </c:cat>
          <c:val>
            <c:numRef>
              <c:f>'Docencia y Aprendizaje'!$C$213:$C$216</c:f>
              <c:numCache>
                <c:formatCode>#,##0</c:formatCode>
                <c:ptCount val="4"/>
                <c:pt idx="0">
                  <c:v>15601</c:v>
                </c:pt>
                <c:pt idx="1">
                  <c:v>115</c:v>
                </c:pt>
                <c:pt idx="2">
                  <c:v>12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72-45B8-9FF2-5CD656430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</a:rPr>
              <a:t>Comparativo del Personal Académico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</a:rPr>
              <a:t>2014-2018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14868228088412E-2"/>
          <c:y val="0.26495629587076946"/>
          <c:w val="0.96717026354382318"/>
          <c:h val="0.48308238465153952"/>
        </c:manualLayout>
      </c:layout>
      <c:bar3DChart>
        <c:barDir val="col"/>
        <c:grouping val="clustered"/>
        <c:varyColors val="0"/>
        <c:ser>
          <c:idx val="0"/>
          <c:order val="0"/>
          <c:tx>
            <c:v>Tecnicos académicos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Academico'!$C$55:$G$55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'Personal Academico'!$C$56:$G$56</c:f>
              <c:numCache>
                <c:formatCode>General</c:formatCode>
                <c:ptCount val="5"/>
                <c:pt idx="0">
                  <c:v>15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313-4D8C-95D1-90C13ABA279C}"/>
            </c:ext>
          </c:extLst>
        </c:ser>
        <c:ser>
          <c:idx val="1"/>
          <c:order val="1"/>
          <c:tx>
            <c:v>Tiempo completo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Academico'!$C$55:$G$55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'Personal Academico'!$C$57:$G$57</c:f>
              <c:numCache>
                <c:formatCode>General</c:formatCode>
                <c:ptCount val="5"/>
                <c:pt idx="0">
                  <c:v>43</c:v>
                </c:pt>
                <c:pt idx="1">
                  <c:v>42</c:v>
                </c:pt>
                <c:pt idx="2">
                  <c:v>42</c:v>
                </c:pt>
                <c:pt idx="3">
                  <c:v>36</c:v>
                </c:pt>
                <c:pt idx="4">
                  <c:v>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B313-4D8C-95D1-90C13ABA279C}"/>
            </c:ext>
          </c:extLst>
        </c:ser>
        <c:ser>
          <c:idx val="2"/>
          <c:order val="2"/>
          <c:tx>
            <c:v>Medio tiempo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Academico'!$C$55:$G$55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'Personal Academico'!$C$58:$G$58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B313-4D8C-95D1-90C13ABA279C}"/>
            </c:ext>
          </c:extLst>
        </c:ser>
        <c:ser>
          <c:idx val="3"/>
          <c:order val="3"/>
          <c:tx>
            <c:v>Profesor de Asignatura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Academico'!$C$55:$G$55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'Personal Academico'!$C$59:$G$59</c:f>
              <c:numCache>
                <c:formatCode>General</c:formatCode>
                <c:ptCount val="5"/>
                <c:pt idx="0">
                  <c:v>138</c:v>
                </c:pt>
                <c:pt idx="1">
                  <c:v>120</c:v>
                </c:pt>
                <c:pt idx="2">
                  <c:v>128</c:v>
                </c:pt>
                <c:pt idx="3">
                  <c:v>122</c:v>
                </c:pt>
                <c:pt idx="4">
                  <c:v>158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B313-4D8C-95D1-90C13ABA2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37824416"/>
        <c:axId val="-837827680"/>
        <c:axId val="0"/>
      </c:bar3DChart>
      <c:catAx>
        <c:axId val="-8378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7827680"/>
        <c:crosses val="autoZero"/>
        <c:auto val="1"/>
        <c:lblAlgn val="ctr"/>
        <c:lblOffset val="100"/>
        <c:noMultiLvlLbl val="0"/>
      </c:catAx>
      <c:valAx>
        <c:axId val="-837827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378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127307202528658"/>
          <c:w val="0.92270336077095594"/>
          <c:h val="0.13620509675988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500" b="1" baseline="0" dirty="0" smtClean="0">
                <a:solidFill>
                  <a:schemeClr val="accent5">
                    <a:lumMod val="50000"/>
                  </a:schemeClr>
                </a:solidFill>
              </a:rPr>
              <a:t>170 Académicos en 2018</a:t>
            </a:r>
            <a:endParaRPr lang="es-MX" sz="2500" b="1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9.5730151634975766E-2"/>
          <c:y val="4.7225062749837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1348859776807377E-2"/>
          <c:y val="0.15963818908617644"/>
          <c:w val="0.90878214459000484"/>
          <c:h val="0.77538979269313002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FF-4321-93CF-39FC4CAF623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FF-4321-93CF-39FC4CAF623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FF-4321-93CF-39FC4CAF623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FF-4321-93CF-39FC4CAF623F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FF-4321-93CF-39FC4CAF623F}"/>
              </c:ext>
            </c:extLst>
          </c:dPt>
          <c:dLbls>
            <c:dLbl>
              <c:idx val="0"/>
              <c:layout>
                <c:manualLayout>
                  <c:x val="8.3821400054250858E-5"/>
                  <c:y val="-5.90078641299781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FB0909-C57E-4DF6-8017-0C7E66A03A51}" type="CATEGORYNAM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endParaRPr lang="en-US" sz="20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fld id="{06C16D6D-75FF-451C-A5B8-0B6516080769}" type="VALU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accent5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48867417773646"/>
                      <c:h val="0.210797237915881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FF-4321-93CF-39FC4CAF62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C6D037-CF7B-4D26-B3CA-50EBB4A3D96F}" type="VALUE">
                      <a:rPr lang="en-US" baseline="0"/>
                      <a:pPr/>
                      <a:t>[VALOR]</a:t>
                    </a:fld>
                    <a:endParaRPr lang="es-MX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FF-4321-93CF-39FC4CAF62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AEADA7B-28C9-431E-913E-4D8D4B831844}" type="VALUE">
                      <a:rPr lang="en-US" baseline="0"/>
                      <a:pPr/>
                      <a:t>[VALOR]</a:t>
                    </a:fld>
                    <a:endParaRPr lang="es-MX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FF-4321-93CF-39FC4CAF62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A4FD96E-6E09-44A3-92DE-766D022BF0CF}" type="VALUE">
                      <a:rPr lang="en-US" baseline="0"/>
                      <a:pPr/>
                      <a:t>[VALOR]</a:t>
                    </a:fld>
                    <a:endParaRPr lang="es-MX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FF-4321-93CF-39FC4CAF62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2000" baseline="0">
                        <a:solidFill>
                          <a:schemeClr val="bg1"/>
                        </a:solidFill>
                      </a:rPr>
                      <a:t>Docentes</a:t>
                    </a:r>
                  </a:p>
                  <a:p>
                    <a:r>
                      <a:rPr lang="en-US" sz="2000" baseline="0"/>
                      <a:t> </a:t>
                    </a:r>
                    <a:fld id="{7D286387-9C9B-4F4E-9C80-6B5E8A60DD89}" type="VALUE">
                      <a:rPr lang="en-US" sz="2000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 sz="2000" baseline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FF-4321-93CF-39FC4CAF6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'Personal Academico'!$K$4:$K$7</c:f>
              <c:strCache>
                <c:ptCount val="4"/>
                <c:pt idx="0">
                  <c:v>Tecnicos Academicos</c:v>
                </c:pt>
                <c:pt idx="1">
                  <c:v>Tiempo Completo</c:v>
                </c:pt>
                <c:pt idx="2">
                  <c:v>Medio Tiempo</c:v>
                </c:pt>
                <c:pt idx="3">
                  <c:v>Asignatura</c:v>
                </c:pt>
              </c:strCache>
            </c:strRef>
          </c:cat>
          <c:val>
            <c:numRef>
              <c:f>'Personal Academico'!$L$4:$L$7</c:f>
              <c:numCache>
                <c:formatCode>General</c:formatCode>
                <c:ptCount val="4"/>
                <c:pt idx="0">
                  <c:v>12</c:v>
                </c:pt>
                <c:pt idx="1">
                  <c:v>36</c:v>
                </c:pt>
                <c:pt idx="2">
                  <c:v>5</c:v>
                </c:pt>
                <c:pt idx="3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FF-4321-93CF-39FC4CAF62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62"/>
        <c:splitType val="pos"/>
        <c:splitPos val="3"/>
        <c:secondPieSize val="54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66696983646274977"/>
          <c:y val="0.73856666221807032"/>
          <c:w val="0.31588961860116832"/>
          <c:h val="0.231656805611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 sz="3200" b="1" dirty="0"/>
              <a:t>Grado Académico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534162124446582E-2"/>
          <c:y val="0.23020238118077146"/>
          <c:w val="0.936250360606946"/>
          <c:h val="0.53832788492631534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650433880552192E-3"/>
                  <c:y val="-1.604406432785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A9-4C04-A9A5-07F24025A661}"/>
                </c:ext>
              </c:extLst>
            </c:dLbl>
            <c:dLbl>
              <c:idx val="1"/>
              <c:layout>
                <c:manualLayout>
                  <c:x val="0"/>
                  <c:y val="-2.887931579013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A9-4C04-A9A5-07F24025A661}"/>
                </c:ext>
              </c:extLst>
            </c:dLbl>
            <c:dLbl>
              <c:idx val="2"/>
              <c:layout>
                <c:manualLayout>
                  <c:x val="0"/>
                  <c:y val="-2.246169005899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A9-4C04-A9A5-07F24025A661}"/>
                </c:ext>
              </c:extLst>
            </c:dLbl>
            <c:dLbl>
              <c:idx val="3"/>
              <c:layout>
                <c:manualLayout>
                  <c:x val="-1.5650433880552192E-3"/>
                  <c:y val="-2.5670502924567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A9-4C04-A9A5-07F24025A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'Personal Academico'!$A$21:$A$24</c:f>
              <c:strCache>
                <c:ptCount val="4"/>
                <c:pt idx="0">
                  <c:v>Doctorado</c:v>
                </c:pt>
                <c:pt idx="1">
                  <c:v>Maestria</c:v>
                </c:pt>
                <c:pt idx="2">
                  <c:v>Licenciatura</c:v>
                </c:pt>
                <c:pt idx="3">
                  <c:v>Técnico o Medio Superior</c:v>
                </c:pt>
              </c:strCache>
            </c:strRef>
          </c:cat>
          <c:val>
            <c:numRef>
              <c:f>'Personal Academico'!$B$21:$B$24</c:f>
              <c:numCache>
                <c:formatCode>General</c:formatCode>
                <c:ptCount val="4"/>
                <c:pt idx="0">
                  <c:v>5</c:v>
                </c:pt>
                <c:pt idx="1">
                  <c:v>60</c:v>
                </c:pt>
                <c:pt idx="2">
                  <c:v>89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9-4C04-A9A5-07F24025A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37830944"/>
        <c:axId val="-837830400"/>
        <c:axId val="0"/>
      </c:bar3DChart>
      <c:catAx>
        <c:axId val="-8378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7830400"/>
        <c:crosses val="autoZero"/>
        <c:auto val="1"/>
        <c:lblAlgn val="ctr"/>
        <c:lblOffset val="100"/>
        <c:noMultiLvlLbl val="0"/>
      </c:catAx>
      <c:valAx>
        <c:axId val="-83783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783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2400">
                <a:solidFill>
                  <a:srgbClr val="002060"/>
                </a:solidFill>
              </a:rPr>
              <a:t>Comparativo de PROFORDEMS y CERTIDERMS 2014-2018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021783940881245E-2"/>
          <c:y val="0.34863333333333341"/>
          <c:w val="0.9430702004467133"/>
          <c:h val="0.4884942257217848"/>
        </c:manualLayout>
      </c:layout>
      <c:bar3DChart>
        <c:barDir val="col"/>
        <c:grouping val="clustered"/>
        <c:varyColors val="0"/>
        <c:ser>
          <c:idx val="0"/>
          <c:order val="0"/>
          <c:tx>
            <c:v>PROFORDEMS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Academico'!$B$70:$F$70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'Personal Academico'!$B$71:$F$71</c:f>
              <c:numCache>
                <c:formatCode>General</c:formatCode>
                <c:ptCount val="5"/>
                <c:pt idx="0">
                  <c:v>44</c:v>
                </c:pt>
                <c:pt idx="1">
                  <c:v>53</c:v>
                </c:pt>
                <c:pt idx="2">
                  <c:v>53</c:v>
                </c:pt>
                <c:pt idx="3">
                  <c:v>46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E-4DB7-ADB2-2D73551551D7}"/>
            </c:ext>
          </c:extLst>
        </c:ser>
        <c:ser>
          <c:idx val="1"/>
          <c:order val="1"/>
          <c:tx>
            <c:v>Certificados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280014193095809E-2"/>
                  <c:y val="-3.3333333333333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E-4DB7-ADB2-2D73551551D7}"/>
                </c:ext>
              </c:extLst>
            </c:dLbl>
            <c:dLbl>
              <c:idx val="1"/>
              <c:layout>
                <c:manualLayout>
                  <c:x val="1.1396009935167027E-2"/>
                  <c:y val="-0.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9E-4DB7-ADB2-2D73551551D7}"/>
                </c:ext>
              </c:extLst>
            </c:dLbl>
            <c:dLbl>
              <c:idx val="2"/>
              <c:layout>
                <c:manualLayout>
                  <c:x val="1.1396009935167027E-2"/>
                  <c:y val="-1.000000000000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9E-4DB7-ADB2-2D7355155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'Personal Academico'!$B$70:$F$70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'Personal Academico'!$B$72:$F$72</c:f>
              <c:numCache>
                <c:formatCode>General</c:formatCode>
                <c:ptCount val="5"/>
                <c:pt idx="0">
                  <c:v>39</c:v>
                </c:pt>
                <c:pt idx="1">
                  <c:v>37</c:v>
                </c:pt>
                <c:pt idx="2">
                  <c:v>44</c:v>
                </c:pt>
                <c:pt idx="3">
                  <c:v>51</c:v>
                </c:pt>
                <c:pt idx="4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E-4DB7-ADB2-2D73551551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824704"/>
        <c:axId val="211825120"/>
        <c:axId val="0"/>
      </c:bar3DChart>
      <c:catAx>
        <c:axId val="2118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825120"/>
        <c:crosses val="autoZero"/>
        <c:auto val="1"/>
        <c:lblAlgn val="ctr"/>
        <c:lblOffset val="100"/>
        <c:noMultiLvlLbl val="0"/>
      </c:catAx>
      <c:valAx>
        <c:axId val="211825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8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>
                <a:solidFill>
                  <a:schemeClr val="accent5">
                    <a:lumMod val="50000"/>
                  </a:schemeClr>
                </a:solidFill>
              </a:rPr>
              <a:t>Proyectos</a:t>
            </a:r>
            <a:r>
              <a:rPr lang="es-MX" sz="2400" baseline="0">
                <a:solidFill>
                  <a:schemeClr val="accent5">
                    <a:lumMod val="50000"/>
                  </a:schemeClr>
                </a:solidFill>
              </a:rPr>
              <a:t> 2014-2018</a:t>
            </a:r>
            <a:endParaRPr lang="es-MX" sz="2400">
              <a:solidFill>
                <a:schemeClr val="accent5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964146797811659E-2"/>
          <c:y val="0.30260949289624345"/>
          <c:w val="0.91210058796524074"/>
          <c:h val="0.52260447162308177"/>
        </c:manualLayout>
      </c:layout>
      <c:bar3DChart>
        <c:barDir val="col"/>
        <c:grouping val="clustered"/>
        <c:varyColors val="0"/>
        <c:ser>
          <c:idx val="0"/>
          <c:order val="0"/>
          <c:tx>
            <c:v>Expolitec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Vinculación!$B$3:$B$7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Vinculación!$C$3:$C$7</c:f>
              <c:numCache>
                <c:formatCode>General</c:formatCode>
                <c:ptCount val="5"/>
                <c:pt idx="0">
                  <c:v>62</c:v>
                </c:pt>
                <c:pt idx="1">
                  <c:v>72</c:v>
                </c:pt>
                <c:pt idx="2">
                  <c:v>139</c:v>
                </c:pt>
                <c:pt idx="3">
                  <c:v>103</c:v>
                </c:pt>
                <c:pt idx="4">
                  <c:v>113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54F-475F-AB40-551E26C81C0A}"/>
            </c:ext>
          </c:extLst>
        </c:ser>
        <c:ser>
          <c:idx val="1"/>
          <c:order val="1"/>
          <c:tx>
            <c:v>Feria de Innovación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9261637239165328E-2"/>
                  <c:y val="-6.3643595863166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4F-475F-AB40-551E26C81C0A}"/>
                </c:ext>
              </c:extLst>
            </c:dLbl>
            <c:dLbl>
              <c:idx val="2"/>
              <c:layout>
                <c:manualLayout>
                  <c:x val="8.56072766185117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4F-475F-AB40-551E26C81C0A}"/>
                </c:ext>
              </c:extLst>
            </c:dLbl>
            <c:dLbl>
              <c:idx val="3"/>
              <c:layout>
                <c:manualLayout>
                  <c:x val="1.2841091492776886E-2"/>
                  <c:y val="-3.1821797931583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4F-475F-AB40-551E26C81C0A}"/>
                </c:ext>
              </c:extLst>
            </c:dLbl>
            <c:dLbl>
              <c:idx val="4"/>
              <c:layout>
                <c:manualLayout>
                  <c:x val="1.2841091492776886E-2"/>
                  <c:y val="-1.166785778682500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4F-475F-AB40-551E26C81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Vinculación!$B$3:$B$7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Vinculación!$D$3:$D$7</c:f>
              <c:numCache>
                <c:formatCode>General</c:formatCode>
                <c:ptCount val="5"/>
                <c:pt idx="1">
                  <c:v>7</c:v>
                </c:pt>
                <c:pt idx="2">
                  <c:v>12</c:v>
                </c:pt>
                <c:pt idx="3">
                  <c:v>43</c:v>
                </c:pt>
                <c:pt idx="4">
                  <c:v>49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A54F-475F-AB40-551E26C81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37828224"/>
        <c:axId val="-837827136"/>
        <c:axId val="0"/>
      </c:bar3DChart>
      <c:catAx>
        <c:axId val="-8378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7827136"/>
        <c:crosses val="autoZero"/>
        <c:auto val="1"/>
        <c:lblAlgn val="ctr"/>
        <c:lblOffset val="100"/>
        <c:noMultiLvlLbl val="0"/>
      </c:catAx>
      <c:valAx>
        <c:axId val="-83782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782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'Docencia y Aprendizaje'!$B$6:$B$12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'Docencia y Aprendizaje'!$E$6:$E$12</c:f>
              <c:numCache>
                <c:formatCode>General</c:formatCode>
                <c:ptCount val="7"/>
                <c:pt idx="0">
                  <c:v>2905</c:v>
                </c:pt>
                <c:pt idx="1">
                  <c:v>3234</c:v>
                </c:pt>
                <c:pt idx="2">
                  <c:v>3969</c:v>
                </c:pt>
                <c:pt idx="3">
                  <c:v>4171</c:v>
                </c:pt>
                <c:pt idx="4">
                  <c:v>4359</c:v>
                </c:pt>
                <c:pt idx="5">
                  <c:v>4479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8-44D6-9370-EF9464365F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953513920"/>
        <c:axId val="-953501408"/>
      </c:barChart>
      <c:catAx>
        <c:axId val="-9535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01408"/>
        <c:crosses val="autoZero"/>
        <c:auto val="1"/>
        <c:lblAlgn val="ctr"/>
        <c:lblOffset val="100"/>
        <c:noMultiLvlLbl val="0"/>
      </c:catAx>
      <c:valAx>
        <c:axId val="-95350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5351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2800" dirty="0" smtClean="0">
                <a:solidFill>
                  <a:srgbClr val="002060"/>
                </a:solidFill>
              </a:rPr>
              <a:t>2014-2018</a:t>
            </a:r>
            <a:endParaRPr lang="es-MX" sz="280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4674521524225531"/>
          <c:y val="0.21799319727891156"/>
          <c:w val="0.642621989769527"/>
          <c:h val="0.7001245380041780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Vinculación!$B$25:$B$29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Vinculación!$C$25:$C$29</c:f>
              <c:numCache>
                <c:formatCode>General</c:formatCode>
                <c:ptCount val="5"/>
                <c:pt idx="0">
                  <c:v>596</c:v>
                </c:pt>
                <c:pt idx="1">
                  <c:v>596</c:v>
                </c:pt>
                <c:pt idx="2">
                  <c:v>793</c:v>
                </c:pt>
                <c:pt idx="3">
                  <c:v>778</c:v>
                </c:pt>
                <c:pt idx="4">
                  <c:v>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F-415D-BD75-13DF050E0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-837826592"/>
        <c:axId val="-837825504"/>
      </c:barChart>
      <c:catAx>
        <c:axId val="-8378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7825504"/>
        <c:crosses val="autoZero"/>
        <c:auto val="1"/>
        <c:lblAlgn val="ctr"/>
        <c:lblOffset val="100"/>
        <c:noMultiLvlLbl val="0"/>
      </c:catAx>
      <c:valAx>
        <c:axId val="-83782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782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58237547892719E-2"/>
          <c:y val="0.39561264793746248"/>
          <c:w val="0.96628352490421454"/>
          <c:h val="0.52721314190378132"/>
        </c:manualLayout>
      </c:layout>
      <c:barChart>
        <c:barDir val="col"/>
        <c:grouping val="clustered"/>
        <c:varyColors val="0"/>
        <c:ser>
          <c:idx val="0"/>
          <c:order val="0"/>
          <c:tx>
            <c:v>Alumnos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Vinculación!$B$50:$B$51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Vinculación!$C$50:$C$51</c:f>
              <c:numCache>
                <c:formatCode>General</c:formatCode>
                <c:ptCount val="2"/>
                <c:pt idx="0">
                  <c:v>746</c:v>
                </c:pt>
                <c:pt idx="1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E-4D22-931E-1F96F3FEF810}"/>
            </c:ext>
          </c:extLst>
        </c:ser>
        <c:ser>
          <c:idx val="1"/>
          <c:order val="1"/>
          <c:tx>
            <c:v>Empresas Receptoras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Vinculación!$B$50:$B$51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Vinculación!$D$50:$D$51</c:f>
              <c:numCache>
                <c:formatCode>General</c:formatCode>
                <c:ptCount val="2"/>
                <c:pt idx="0">
                  <c:v>470</c:v>
                </c:pt>
                <c:pt idx="1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0E-4D22-931E-1F96F3FEF8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832869088"/>
        <c:axId val="-832868544"/>
      </c:barChart>
      <c:catAx>
        <c:axId val="-832869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2868544"/>
        <c:crosses val="autoZero"/>
        <c:auto val="1"/>
        <c:lblAlgn val="ctr"/>
        <c:lblOffset val="100"/>
        <c:noMultiLvlLbl val="0"/>
      </c:catAx>
      <c:valAx>
        <c:axId val="-832868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83286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685117808549793"/>
          <c:y val="5.3447393595500936E-2"/>
          <c:w val="0.42629764382900415"/>
          <c:h val="0.18401654375853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2000" baseline="0" dirty="0" smtClean="0">
                <a:solidFill>
                  <a:srgbClr val="002060"/>
                </a:solidFill>
              </a:rPr>
              <a:t>Sesiones de H. Consejo de Escuela 2018</a:t>
            </a:r>
            <a:endParaRPr lang="es-MX" sz="200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0544688668552698E-2"/>
          <c:y val="0.26587164740971475"/>
          <c:w val="0.95517522472315775"/>
          <c:h val="0.5922567324479973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y gobierno'!$A$4:$A$7</c:f>
              <c:strCache>
                <c:ptCount val="4"/>
                <c:pt idx="0">
                  <c:v>H. Consejo de Escuela</c:v>
                </c:pt>
                <c:pt idx="1">
                  <c:v>Comision de Educación</c:v>
                </c:pt>
                <c:pt idx="2">
                  <c:v>Comision de Responsabilidades</c:v>
                </c:pt>
                <c:pt idx="3">
                  <c:v>Comision de Hacienda</c:v>
                </c:pt>
              </c:strCache>
            </c:strRef>
          </c:cat>
          <c:val>
            <c:numRef>
              <c:f>'Gestion y gobierno'!$B$4:$B$7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33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B-44AD-87AF-8C46EA25F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832868000"/>
        <c:axId val="-832870176"/>
      </c:barChart>
      <c:catAx>
        <c:axId val="-83286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2870176"/>
        <c:crosses val="autoZero"/>
        <c:auto val="1"/>
        <c:lblAlgn val="ctr"/>
        <c:lblOffset val="100"/>
        <c:noMultiLvlLbl val="0"/>
      </c:catAx>
      <c:valAx>
        <c:axId val="-832870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3286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9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C5-493F-AB0D-1ACC158CB716}"/>
                </c:ext>
              </c:extLst>
            </c:dLbl>
            <c:dLbl>
              <c:idx val="1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C5-493F-AB0D-1ACC158CB716}"/>
                </c:ext>
              </c:extLst>
            </c:dLbl>
            <c:dLbl>
              <c:idx val="2"/>
              <c:layout>
                <c:manualLayout>
                  <c:x val="-6.4855431854803575E-17"/>
                  <c:y val="-4.0479469980782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C5-493F-AB0D-1ACC158CB716}"/>
                </c:ext>
              </c:extLst>
            </c:dLbl>
            <c:dLbl>
              <c:idx val="3"/>
              <c:layout>
                <c:manualLayout>
                  <c:x val="0"/>
                  <c:y val="-4.178537511870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C5-493F-AB0D-1ACC158CB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'Personal Academico'!$A$41:$A$44</c:f>
              <c:strCache>
                <c:ptCount val="4"/>
                <c:pt idx="0">
                  <c:v>Colegio Departamental</c:v>
                </c:pt>
                <c:pt idx="1">
                  <c:v>Academia</c:v>
                </c:pt>
                <c:pt idx="2">
                  <c:v>Departamentos</c:v>
                </c:pt>
                <c:pt idx="3">
                  <c:v>Reuniones del Comité de Titulacion </c:v>
                </c:pt>
              </c:strCache>
            </c:strRef>
          </c:cat>
          <c:val>
            <c:numRef>
              <c:f>'Personal Academico'!$B$41:$B$44</c:f>
              <c:numCache>
                <c:formatCode>General</c:formatCode>
                <c:ptCount val="4"/>
                <c:pt idx="0">
                  <c:v>14</c:v>
                </c:pt>
                <c:pt idx="1">
                  <c:v>147</c:v>
                </c:pt>
                <c:pt idx="2">
                  <c:v>18</c:v>
                </c:pt>
                <c:pt idx="3">
                  <c:v>56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4CC5-493F-AB0D-1ACC158CB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32870720"/>
        <c:axId val="-832872352"/>
        <c:axId val="0"/>
      </c:bar3DChart>
      <c:catAx>
        <c:axId val="-8328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2872352"/>
        <c:crosses val="autoZero"/>
        <c:auto val="1"/>
        <c:lblAlgn val="ctr"/>
        <c:lblOffset val="100"/>
        <c:noMultiLvlLbl val="0"/>
      </c:catAx>
      <c:valAx>
        <c:axId val="-832872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328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>
                <a:solidFill>
                  <a:schemeClr val="accent5">
                    <a:lumMod val="50000"/>
                  </a:schemeClr>
                </a:solidFill>
              </a:rPr>
              <a:t>Evolución del</a:t>
            </a:r>
            <a:r>
              <a:rPr lang="es-MX" sz="2400" baseline="0">
                <a:solidFill>
                  <a:schemeClr val="accent5">
                    <a:lumMod val="50000"/>
                  </a:schemeClr>
                </a:solidFill>
              </a:rPr>
              <a:t> origen de los recursos</a:t>
            </a:r>
            <a:endParaRPr lang="es-MX" sz="2400">
              <a:solidFill>
                <a:schemeClr val="accent5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1.6529687299407611E-2"/>
          <c:y val="0.34552343916084188"/>
          <c:w val="0.96059658518781355"/>
          <c:h val="0.48519855182224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Autogenerados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174724294825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5A-4A3D-BFEB-1211425E7ED1}"/>
                </c:ext>
              </c:extLst>
            </c:dLbl>
            <c:dLbl>
              <c:idx val="1"/>
              <c:layout>
                <c:manualLayout>
                  <c:x val="-1.7259975492873381E-2"/>
                  <c:y val="3.5650623885916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5A-4A3D-BFEB-1211425E7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Hoja1!$B$3:$B$8</c:f>
              <c:numCache>
                <c:formatCode>_-* #,##0_-;\-* #,##0_-;_-* "-"??_-;_-@_-</c:formatCode>
                <c:ptCount val="6"/>
                <c:pt idx="0">
                  <c:v>346759</c:v>
                </c:pt>
                <c:pt idx="1">
                  <c:v>950750</c:v>
                </c:pt>
                <c:pt idx="2">
                  <c:v>2094496</c:v>
                </c:pt>
                <c:pt idx="3">
                  <c:v>2775178</c:v>
                </c:pt>
                <c:pt idx="4">
                  <c:v>3615923</c:v>
                </c:pt>
                <c:pt idx="5">
                  <c:v>4270880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5A-4A3D-BFEB-1211425E7ED1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Presupuesto Ordinario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0204957112528335E-2"/>
                  <c:y val="-7.1301247771836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5A-4A3D-BFEB-1211425E7ED1}"/>
                </c:ext>
              </c:extLst>
            </c:dLbl>
            <c:dLbl>
              <c:idx val="3"/>
              <c:layout>
                <c:manualLayout>
                  <c:x val="2.588996323931015E-2"/>
                  <c:y val="-6.53587220946480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5A-4A3D-BFEB-1211425E7ED1}"/>
                </c:ext>
              </c:extLst>
            </c:dLbl>
            <c:dLbl>
              <c:idx val="4"/>
              <c:layout>
                <c:manualLayout>
                  <c:x val="1.9417472429482552E-2"/>
                  <c:y val="-3.5650623885918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5A-4A3D-BFEB-1211425E7ED1}"/>
                </c:ext>
              </c:extLst>
            </c:dLbl>
            <c:dLbl>
              <c:idx val="5"/>
              <c:layout>
                <c:manualLayout>
                  <c:x val="2.588996323931007E-2"/>
                  <c:y val="-3.5650623885917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5A-4A3D-BFEB-1211425E7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Hoja1!$C$3:$C$8</c:f>
              <c:numCache>
                <c:formatCode>_-* #,##0_-;\-* #,##0_-;_-* "-"??_-;_-@_-</c:formatCode>
                <c:ptCount val="6"/>
                <c:pt idx="0">
                  <c:v>1288000</c:v>
                </c:pt>
                <c:pt idx="1">
                  <c:v>1370000</c:v>
                </c:pt>
                <c:pt idx="2">
                  <c:v>1417950</c:v>
                </c:pt>
                <c:pt idx="3">
                  <c:v>1429074</c:v>
                </c:pt>
                <c:pt idx="4">
                  <c:v>1429074</c:v>
                </c:pt>
                <c:pt idx="5">
                  <c:v>1433361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5A-4A3D-BFEB-1211425E7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32869632"/>
        <c:axId val="-832865280"/>
      </c:barChart>
      <c:catAx>
        <c:axId val="-83286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2865280"/>
        <c:crosses val="autoZero"/>
        <c:auto val="1"/>
        <c:lblAlgn val="ctr"/>
        <c:lblOffset val="100"/>
        <c:noMultiLvlLbl val="0"/>
      </c:catAx>
      <c:valAx>
        <c:axId val="-83286528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8328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2400" b="0">
                <a:solidFill>
                  <a:srgbClr val="002060"/>
                </a:solidFill>
              </a:rPr>
              <a:t>Presupuesto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43196916010498693"/>
          <c:y val="0.2374770341207349"/>
          <c:w val="0.53191972878390203"/>
          <c:h val="0.720856299212598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15975263148961394"/>
                  <c:y val="4.140786749482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37-4C04-AC15-59AD9DF165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'Gestion y gobierno'!$A$26:$A$27</c:f>
              <c:strCache>
                <c:ptCount val="2"/>
                <c:pt idx="0">
                  <c:v>Presupuesto Ordinario</c:v>
                </c:pt>
                <c:pt idx="1">
                  <c:v>Ingresos Autogenerados</c:v>
                </c:pt>
              </c:strCache>
            </c:strRef>
          </c:cat>
          <c:val>
            <c:numRef>
              <c:f>'Gestion y gobierno'!$B$26:$B$27</c:f>
              <c:numCache>
                <c:formatCode>#,##0.00</c:formatCode>
                <c:ptCount val="2"/>
                <c:pt idx="0">
                  <c:v>1433361</c:v>
                </c:pt>
                <c:pt idx="1">
                  <c:v>4270880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7-4C04-AC15-59AD9DF165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832867456"/>
        <c:axId val="-832871264"/>
      </c:barChart>
      <c:catAx>
        <c:axId val="-83286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32871264"/>
        <c:crosses val="autoZero"/>
        <c:auto val="1"/>
        <c:lblAlgn val="ctr"/>
        <c:lblOffset val="100"/>
        <c:noMultiLvlLbl val="0"/>
      </c:catAx>
      <c:valAx>
        <c:axId val="-83287126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-8328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014498863846179E-2"/>
          <c:y val="0.14304103457512157"/>
          <c:w val="0.93867575202043474"/>
          <c:h val="0.5951554098476782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'Docencia y Aprendizaje'!$B$35:$B$40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'Docencia y Aprendizaje'!$C$35:$C$40</c:f>
              <c:numCache>
                <c:formatCode>#,##0</c:formatCode>
                <c:ptCount val="6"/>
                <c:pt idx="0">
                  <c:v>1367</c:v>
                </c:pt>
                <c:pt idx="1">
                  <c:v>1609</c:v>
                </c:pt>
                <c:pt idx="2">
                  <c:v>2238</c:v>
                </c:pt>
                <c:pt idx="3">
                  <c:v>2243</c:v>
                </c:pt>
                <c:pt idx="4">
                  <c:v>2367</c:v>
                </c:pt>
                <c:pt idx="5">
                  <c:v>1702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F-45EF-80D9-1314437B9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953512832"/>
        <c:axId val="-953500320"/>
        <c:axId val="0"/>
      </c:bar3DChart>
      <c:catAx>
        <c:axId val="-9535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00320"/>
        <c:crosses val="autoZero"/>
        <c:auto val="1"/>
        <c:lblAlgn val="ctr"/>
        <c:lblOffset val="100"/>
        <c:noMultiLvlLbl val="0"/>
      </c:catAx>
      <c:valAx>
        <c:axId val="-953500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95351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2335394278874E-2"/>
          <c:y val="0.33019370314815222"/>
          <c:w val="0.88739295061521173"/>
          <c:h val="0.59453773223658013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6.5142857142857155E-2"/>
                  <c:y val="-8.1457663451232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9F-4081-B0FD-96504A75F227}"/>
                </c:ext>
              </c:extLst>
            </c:dLbl>
            <c:dLbl>
              <c:idx val="1"/>
              <c:layout>
                <c:manualLayout>
                  <c:x val="-6.5142857142857141E-2"/>
                  <c:y val="-0.10289389067524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9F-4081-B0FD-96504A75F227}"/>
                </c:ext>
              </c:extLst>
            </c:dLbl>
            <c:dLbl>
              <c:idx val="2"/>
              <c:layout>
                <c:manualLayout>
                  <c:x val="-6.2603174603174702E-2"/>
                  <c:y val="-7.2883172561629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9F-4081-B0FD-96504A75F227}"/>
                </c:ext>
              </c:extLst>
            </c:dLbl>
            <c:dLbl>
              <c:idx val="3"/>
              <c:layout>
                <c:manualLayout>
                  <c:x val="-6.5142857142857238E-2"/>
                  <c:y val="-9.0032154340836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9F-4081-B0FD-96504A75F227}"/>
                </c:ext>
              </c:extLst>
            </c:dLbl>
            <c:dLbl>
              <c:idx val="4"/>
              <c:layout>
                <c:manualLayout>
                  <c:x val="-6.5142857142857141E-2"/>
                  <c:y val="-9.0032154340835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9F-4081-B0FD-96504A75F227}"/>
                </c:ext>
              </c:extLst>
            </c:dLbl>
            <c:dLbl>
              <c:idx val="5"/>
              <c:layout>
                <c:manualLayout>
                  <c:x val="-7.2761904761904764E-2"/>
                  <c:y val="-6.4308681672025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9F-4081-B0FD-96504A75F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'Docencia y Aprendizaje'!$B$51:$B$56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'Docencia y Aprendizaje'!$C$51:$C$56</c:f>
              <c:numCache>
                <c:formatCode>#,##0</c:formatCode>
                <c:ptCount val="6"/>
                <c:pt idx="0">
                  <c:v>1115</c:v>
                </c:pt>
                <c:pt idx="1">
                  <c:v>1175</c:v>
                </c:pt>
                <c:pt idx="2">
                  <c:v>1350</c:v>
                </c:pt>
                <c:pt idx="3">
                  <c:v>1350</c:v>
                </c:pt>
                <c:pt idx="4">
                  <c:v>1395</c:v>
                </c:pt>
                <c:pt idx="5">
                  <c:v>1395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29F-4081-B0FD-96504A75F2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-953510112"/>
        <c:axId val="-953513376"/>
      </c:lineChart>
      <c:catAx>
        <c:axId val="-9535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13376"/>
        <c:crosses val="autoZero"/>
        <c:auto val="1"/>
        <c:lblAlgn val="ctr"/>
        <c:lblOffset val="100"/>
        <c:noMultiLvlLbl val="0"/>
      </c:catAx>
      <c:valAx>
        <c:axId val="-9535133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1011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1"/>
          <c:order val="1"/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00206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'Docencia y Aprendizaje'!$B$66:$B$71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'Docencia y Aprendizaje'!$C$66:$C$71</c:f>
              <c:numCache>
                <c:formatCode>General</c:formatCode>
                <c:ptCount val="6"/>
                <c:pt idx="0">
                  <c:v>568</c:v>
                </c:pt>
                <c:pt idx="1">
                  <c:v>596</c:v>
                </c:pt>
                <c:pt idx="2">
                  <c:v>613</c:v>
                </c:pt>
                <c:pt idx="3">
                  <c:v>621</c:v>
                </c:pt>
                <c:pt idx="4">
                  <c:v>729</c:v>
                </c:pt>
                <c:pt idx="5">
                  <c:v>841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0-AA98-415D-9079-1166E326D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953512288"/>
        <c:axId val="-953509568"/>
        <c:axId val="-949605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 prstMaterial="translucentPowder">
                    <a:contourClr>
                      <a:schemeClr val="accent1">
                        <a:lumMod val="75000"/>
                      </a:schemeClr>
                    </a:contourClr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'Docencia y Aprendizaje'!$B$66:$B$71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'Docencia y Aprendizaje'!$B$66:$B$71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A98-415D-9079-1166E326D2C6}"/>
                  </c:ext>
                </c:extLst>
              </c15:ser>
            </c15:filteredBarSeries>
          </c:ext>
        </c:extLst>
      </c:bar3DChart>
      <c:catAx>
        <c:axId val="-95351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09568"/>
        <c:crosses val="autoZero"/>
        <c:auto val="1"/>
        <c:lblAlgn val="ctr"/>
        <c:lblOffset val="100"/>
        <c:noMultiLvlLbl val="0"/>
      </c:catAx>
      <c:valAx>
        <c:axId val="-9535095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953512288"/>
        <c:crosses val="autoZero"/>
        <c:crossBetween val="between"/>
      </c:valAx>
      <c:serAx>
        <c:axId val="-949605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-9535095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 smtClean="0">
                <a:solidFill>
                  <a:srgbClr val="002060"/>
                </a:solidFill>
              </a:rPr>
              <a:t>Titulados</a:t>
            </a:r>
            <a:r>
              <a:rPr lang="en-US" sz="3200" b="1" baseline="0" dirty="0" smtClean="0">
                <a:solidFill>
                  <a:srgbClr val="002060"/>
                </a:solidFill>
              </a:rPr>
              <a:t> </a:t>
            </a:r>
            <a:r>
              <a:rPr lang="en-US" sz="3200" b="1" baseline="0" dirty="0">
                <a:solidFill>
                  <a:srgbClr val="002060"/>
                </a:solidFill>
              </a:rPr>
              <a:t>2013-2018</a:t>
            </a:r>
            <a:endParaRPr lang="en-US" sz="32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5626070538218455"/>
          <c:y val="9.9068391817677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8084183630755563"/>
          <c:y val="0.18985229163436212"/>
          <c:w val="0.59728006348791862"/>
          <c:h val="0.7471164964543248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'Docencia y Aprendizaje'!$C$84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rgbClr val="FF9900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'Docencia y Aprendizaje'!$B$85:$B$90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'Docencia y Aprendizaje'!$C$85:$C$90</c:f>
              <c:numCache>
                <c:formatCode>#,##0</c:formatCode>
                <c:ptCount val="6"/>
                <c:pt idx="0">
                  <c:v>149</c:v>
                </c:pt>
                <c:pt idx="1">
                  <c:v>183</c:v>
                </c:pt>
                <c:pt idx="2">
                  <c:v>215</c:v>
                </c:pt>
                <c:pt idx="3">
                  <c:v>269</c:v>
                </c:pt>
                <c:pt idx="4">
                  <c:v>194</c:v>
                </c:pt>
                <c:pt idx="5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C-43F7-B42B-1F0D9D54BB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953507936"/>
        <c:axId val="-9535073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'Docencia y Aprendizaje'!$B$84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1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1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accent1">
                        <a:shade val="95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'Docencia y Aprendizaje'!$B$85:$B$90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'Docencia y Aprendizaje'!$B$85:$B$90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B5C-43F7-B42B-1F0D9D54BB4E}"/>
                  </c:ext>
                </c:extLst>
              </c15:ser>
            </c15:filteredBarSeries>
          </c:ext>
        </c:extLst>
      </c:barChart>
      <c:catAx>
        <c:axId val="-95350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07392"/>
        <c:crosses val="autoZero"/>
        <c:auto val="1"/>
        <c:lblAlgn val="ctr"/>
        <c:lblOffset val="100"/>
        <c:noMultiLvlLbl val="0"/>
      </c:catAx>
      <c:valAx>
        <c:axId val="-95350739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5350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3200" b="1" dirty="0" smtClean="0">
                <a:solidFill>
                  <a:srgbClr val="002060"/>
                </a:solidFill>
              </a:rPr>
              <a:t>Becas</a:t>
            </a:r>
            <a:r>
              <a:rPr lang="es-MX" sz="3200" b="1" baseline="0" dirty="0" smtClean="0">
                <a:solidFill>
                  <a:srgbClr val="002060"/>
                </a:solidFill>
              </a:rPr>
              <a:t> </a:t>
            </a:r>
            <a:r>
              <a:rPr lang="es-MX" sz="3200" b="1" baseline="0" dirty="0">
                <a:solidFill>
                  <a:srgbClr val="002060"/>
                </a:solidFill>
              </a:rPr>
              <a:t>2014-2018</a:t>
            </a:r>
            <a:endParaRPr lang="es-MX" sz="32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7924782722498"/>
          <c:y val="0.13487925749034022"/>
          <c:w val="0.6020311690533261"/>
          <c:h val="0.73724072245018968"/>
        </c:manualLayout>
      </c:layout>
      <c:bar3DChart>
        <c:barDir val="bar"/>
        <c:grouping val="clustered"/>
        <c:varyColors val="0"/>
        <c:ser>
          <c:idx val="1"/>
          <c:order val="0"/>
          <c:spPr>
            <a:solidFill>
              <a:srgbClr val="00B050">
                <a:alpha val="89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562974115660984E-2"/>
                  <c:y val="-7.246376811594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E3-464D-8FF3-0F700F072B70}"/>
                </c:ext>
              </c:extLst>
            </c:dLbl>
            <c:dLbl>
              <c:idx val="1"/>
              <c:layout>
                <c:manualLayout>
                  <c:x val="2.6586903165893162E-2"/>
                  <c:y val="-1.0869565217391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3-464D-8FF3-0F700F072B70}"/>
                </c:ext>
              </c:extLst>
            </c:dLbl>
            <c:dLbl>
              <c:idx val="2"/>
              <c:layout>
                <c:manualLayout>
                  <c:x val="3.1904283799071675E-2"/>
                  <c:y val="-7.246376811594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E3-464D-8FF3-0F700F072B70}"/>
                </c:ext>
              </c:extLst>
            </c:dLbl>
            <c:dLbl>
              <c:idx val="3"/>
              <c:layout>
                <c:manualLayout>
                  <c:x val="1.5952141899535643E-2"/>
                  <c:y val="-4.710144927536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E3-464D-8FF3-0F700F072B70}"/>
                </c:ext>
              </c:extLst>
            </c:dLbl>
            <c:dLbl>
              <c:idx val="4"/>
              <c:layout>
                <c:manualLayout>
                  <c:x val="-1.9496837092529091E-16"/>
                  <c:y val="-6.884057971014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E3-464D-8FF3-0F700F072B70}"/>
                </c:ext>
              </c:extLst>
            </c:dLbl>
            <c:spPr>
              <a:noFill/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'Docencia y Aprendizaje'!$B$100:$B$104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'Docencia y Aprendizaje'!$C$100:$C$104</c:f>
              <c:numCache>
                <c:formatCode>#,##0</c:formatCode>
                <c:ptCount val="5"/>
                <c:pt idx="0">
                  <c:v>850</c:v>
                </c:pt>
                <c:pt idx="1">
                  <c:v>1121</c:v>
                </c:pt>
                <c:pt idx="2">
                  <c:v>1148</c:v>
                </c:pt>
                <c:pt idx="3">
                  <c:v>1416</c:v>
                </c:pt>
                <c:pt idx="4">
                  <c:v>1537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F7E3-464D-8FF3-0F700F072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8"/>
        <c:shape val="box"/>
        <c:axId val="-953506848"/>
        <c:axId val="-953499776"/>
        <c:axId val="0"/>
      </c:bar3DChart>
      <c:catAx>
        <c:axId val="-95350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499776"/>
        <c:crosses val="autoZero"/>
        <c:auto val="1"/>
        <c:lblAlgn val="ctr"/>
        <c:lblOffset val="100"/>
        <c:noMultiLvlLbl val="0"/>
      </c:catAx>
      <c:valAx>
        <c:axId val="-95349977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95350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3600">
                <a:solidFill>
                  <a:srgbClr val="002060"/>
                </a:solidFill>
              </a:rPr>
              <a:t>Becas 2018</a:t>
            </a:r>
          </a:p>
        </c:rich>
      </c:tx>
      <c:layout>
        <c:manualLayout>
          <c:xMode val="edge"/>
          <c:yMode val="edge"/>
          <c:x val="6.1028389902554464E-2"/>
          <c:y val="2.6354627256494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cap="all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19275428926695E-2"/>
          <c:y val="0.33862852901134033"/>
          <c:w val="0.80357838635902568"/>
          <c:h val="0.5482627513669745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A94-417B-B65A-7C8EABF6DE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A94-417B-B65A-7C8EABF6DE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A94-417B-B65A-7C8EABF6DE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A94-417B-B65A-7C8EABF6DE8E}"/>
              </c:ext>
            </c:extLst>
          </c:dPt>
          <c:dLbls>
            <c:dLbl>
              <c:idx val="0"/>
              <c:layout>
                <c:manualLayout>
                  <c:x val="9.2709668176646054E-2"/>
                  <c:y val="-8.641975308641976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A94-417B-B65A-7C8EABF6DE8E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4A94-417B-B65A-7C8EABF6DE8E}"/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A94-417B-B65A-7C8EABF6DE8E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A94-417B-B65A-7C8EABF6DE8E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'Docencia y Aprendizaje'!$B$118:$B$121</c:f>
              <c:strCache>
                <c:ptCount val="4"/>
                <c:pt idx="0">
                  <c:v>PROBEMS</c:v>
                </c:pt>
                <c:pt idx="1">
                  <c:v>PROSPERA</c:v>
                </c:pt>
                <c:pt idx="2">
                  <c:v>PIEES</c:v>
                </c:pt>
                <c:pt idx="3">
                  <c:v>PREPARATE</c:v>
                </c:pt>
              </c:strCache>
            </c:strRef>
          </c:cat>
          <c:val>
            <c:numRef>
              <c:f>'Docencia y Aprendizaje'!$C$118:$C$121</c:f>
              <c:numCache>
                <c:formatCode>#,##0</c:formatCode>
                <c:ptCount val="4"/>
                <c:pt idx="0">
                  <c:v>23</c:v>
                </c:pt>
                <c:pt idx="1">
                  <c:v>254</c:v>
                </c:pt>
                <c:pt idx="2">
                  <c:v>5</c:v>
                </c:pt>
                <c:pt idx="3">
                  <c:v>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94-417B-B65A-7C8EABF6DE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sz="3200" dirty="0" smtClean="0">
                <a:solidFill>
                  <a:srgbClr val="002060"/>
                </a:solidFill>
              </a:rPr>
              <a:t>Orientación</a:t>
            </a:r>
            <a:r>
              <a:rPr lang="es-MX" sz="3200" baseline="0" dirty="0" smtClean="0">
                <a:solidFill>
                  <a:srgbClr val="002060"/>
                </a:solidFill>
              </a:rPr>
              <a:t> Educativa</a:t>
            </a:r>
            <a:r>
              <a:rPr lang="es-MX" sz="3200" dirty="0" smtClean="0">
                <a:solidFill>
                  <a:srgbClr val="002060"/>
                </a:solidFill>
              </a:rPr>
              <a:t> </a:t>
            </a:r>
            <a:r>
              <a:rPr lang="es-MX" sz="3200" dirty="0">
                <a:solidFill>
                  <a:srgbClr val="002060"/>
                </a:solidFill>
              </a:rPr>
              <a:t>2014-2018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'Docencia y Aprendizaje'!$B$136:$B$140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'Docencia y Aprendizaje'!$C$136:$C$140</c:f>
              <c:numCache>
                <c:formatCode>#,##0</c:formatCode>
                <c:ptCount val="5"/>
                <c:pt idx="0">
                  <c:v>3878</c:v>
                </c:pt>
                <c:pt idx="1">
                  <c:v>19511</c:v>
                </c:pt>
                <c:pt idx="2">
                  <c:v>19747</c:v>
                </c:pt>
                <c:pt idx="3">
                  <c:v>6684</c:v>
                </c:pt>
                <c:pt idx="4">
                  <c:v>8974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5-40E9-80E7-88D8BFF5F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953499232"/>
        <c:axId val="-953506304"/>
        <c:axId val="0"/>
      </c:bar3DChart>
      <c:catAx>
        <c:axId val="-9534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953506304"/>
        <c:crosses val="autoZero"/>
        <c:auto val="1"/>
        <c:lblAlgn val="ctr"/>
        <c:lblOffset val="100"/>
        <c:noMultiLvlLbl val="0"/>
      </c:catAx>
      <c:valAx>
        <c:axId val="-95350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95349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69203-D371-4FE2-AEAE-6E336871C9E8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4DE52FE-0360-42E1-9093-F47062D4132B}">
      <dgm:prSet phldrT="[Texto]"/>
      <dgm:spPr/>
      <dgm:t>
        <a:bodyPr/>
        <a:lstStyle/>
        <a:p>
          <a:endParaRPr lang="es-ES" dirty="0"/>
        </a:p>
      </dgm:t>
    </dgm:pt>
    <dgm:pt modelId="{4CF9CA95-AC15-4F5A-B19C-3BF8824D389E}" type="parTrans" cxnId="{C3CCFFB0-0892-40A5-9428-78945C501C7D}">
      <dgm:prSet/>
      <dgm:spPr/>
      <dgm:t>
        <a:bodyPr/>
        <a:lstStyle/>
        <a:p>
          <a:endParaRPr lang="es-ES"/>
        </a:p>
      </dgm:t>
    </dgm:pt>
    <dgm:pt modelId="{8F4CAB9B-57F0-459F-8802-A1BE74B57091}" type="sibTrans" cxnId="{C3CCFFB0-0892-40A5-9428-78945C501C7D}">
      <dgm:prSet/>
      <dgm:spPr/>
      <dgm:t>
        <a:bodyPr/>
        <a:lstStyle/>
        <a:p>
          <a:endParaRPr lang="es-ES"/>
        </a:p>
      </dgm:t>
    </dgm:pt>
    <dgm:pt modelId="{4938FF22-D27B-4BA1-ABEB-29E5C3C7D3D4}">
      <dgm:prSet phldrT="[Texto]"/>
      <dgm:spPr>
        <a:noFill/>
        <a:ln>
          <a:noFill/>
        </a:ln>
      </dgm:spPr>
      <dgm:t>
        <a:bodyPr/>
        <a:lstStyle/>
        <a:p>
          <a:r>
            <a:rPr lang="es-ES" dirty="0" smtClean="0"/>
            <a:t>12 Facilitadores</a:t>
          </a:r>
          <a:endParaRPr lang="es-ES" dirty="0"/>
        </a:p>
      </dgm:t>
    </dgm:pt>
    <dgm:pt modelId="{17CE99E5-A73D-45FF-B905-69AD0B6F92F9}" type="parTrans" cxnId="{1E42A7F6-5130-447F-96EB-2D7B5DA87776}">
      <dgm:prSet/>
      <dgm:spPr/>
      <dgm:t>
        <a:bodyPr/>
        <a:lstStyle/>
        <a:p>
          <a:endParaRPr lang="es-ES"/>
        </a:p>
      </dgm:t>
    </dgm:pt>
    <dgm:pt modelId="{347D35BF-B6E4-41FA-9DFB-5FD19721BF82}" type="sibTrans" cxnId="{1E42A7F6-5130-447F-96EB-2D7B5DA87776}">
      <dgm:prSet/>
      <dgm:spPr/>
      <dgm:t>
        <a:bodyPr/>
        <a:lstStyle/>
        <a:p>
          <a:endParaRPr lang="es-ES"/>
        </a:p>
      </dgm:t>
    </dgm:pt>
    <dgm:pt modelId="{F87FADD5-1878-418B-99ED-5EA32FFD90B5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CC1CBDE2-1F89-4C5E-936A-83967E56483A}" type="parTrans" cxnId="{6F4BFE08-C993-4059-9F51-9F650D8E8AFF}">
      <dgm:prSet/>
      <dgm:spPr/>
      <dgm:t>
        <a:bodyPr/>
        <a:lstStyle/>
        <a:p>
          <a:endParaRPr lang="es-ES"/>
        </a:p>
      </dgm:t>
    </dgm:pt>
    <dgm:pt modelId="{44B7955D-4261-480C-A649-21FC030414D0}" type="sibTrans" cxnId="{6F4BFE08-C993-4059-9F51-9F650D8E8AFF}">
      <dgm:prSet/>
      <dgm:spPr/>
      <dgm:t>
        <a:bodyPr/>
        <a:lstStyle/>
        <a:p>
          <a:endParaRPr lang="es-ES"/>
        </a:p>
      </dgm:t>
    </dgm:pt>
    <dgm:pt modelId="{5351F23F-0C70-4DD4-9BAC-A6527C816F76}">
      <dgm:prSet phldrT="[Texto]"/>
      <dgm:spPr>
        <a:noFill/>
        <a:ln>
          <a:noFill/>
        </a:ln>
      </dgm:spPr>
      <dgm:t>
        <a:bodyPr/>
        <a:lstStyle/>
        <a:p>
          <a:r>
            <a:rPr lang="es-ES" dirty="0" smtClean="0"/>
            <a:t>28 Grupos de Quinto y Sexto semestre</a:t>
          </a:r>
          <a:endParaRPr lang="es-ES" dirty="0"/>
        </a:p>
      </dgm:t>
    </dgm:pt>
    <dgm:pt modelId="{F1013973-730E-4205-9F43-65114D5D8917}" type="parTrans" cxnId="{66D6FBAB-303B-4561-B82E-7A2F9AFA8FF9}">
      <dgm:prSet/>
      <dgm:spPr/>
      <dgm:t>
        <a:bodyPr/>
        <a:lstStyle/>
        <a:p>
          <a:endParaRPr lang="es-ES"/>
        </a:p>
      </dgm:t>
    </dgm:pt>
    <dgm:pt modelId="{A2E1F77A-598B-4246-A0EE-9257998A70AE}" type="sibTrans" cxnId="{66D6FBAB-303B-4561-B82E-7A2F9AFA8FF9}">
      <dgm:prSet/>
      <dgm:spPr/>
      <dgm:t>
        <a:bodyPr/>
        <a:lstStyle/>
        <a:p>
          <a:endParaRPr lang="es-ES"/>
        </a:p>
      </dgm:t>
    </dgm:pt>
    <dgm:pt modelId="{5445570A-0035-45EB-9C8A-E5B9974CDAFA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1712FA07-E0B4-472C-95D8-6993C525ECAD}" type="parTrans" cxnId="{9DB29635-FD97-46D6-A12E-88D82466D822}">
      <dgm:prSet/>
      <dgm:spPr/>
      <dgm:t>
        <a:bodyPr/>
        <a:lstStyle/>
        <a:p>
          <a:endParaRPr lang="es-ES"/>
        </a:p>
      </dgm:t>
    </dgm:pt>
    <dgm:pt modelId="{DAEDF844-B0A9-4201-BDF7-DDCA1D180EEA}" type="sibTrans" cxnId="{9DB29635-FD97-46D6-A12E-88D82466D822}">
      <dgm:prSet/>
      <dgm:spPr/>
      <dgm:t>
        <a:bodyPr/>
        <a:lstStyle/>
        <a:p>
          <a:endParaRPr lang="es-ES"/>
        </a:p>
      </dgm:t>
    </dgm:pt>
    <dgm:pt modelId="{B8B9E743-8B4C-4E82-A910-D6A3C9AD58C7}">
      <dgm:prSet phldrT="[Texto]"/>
      <dgm:spPr>
        <a:noFill/>
        <a:ln>
          <a:noFill/>
        </a:ln>
      </dgm:spPr>
      <dgm:t>
        <a:bodyPr/>
        <a:lstStyle/>
        <a:p>
          <a:r>
            <a:rPr lang="es-ES" dirty="0" smtClean="0"/>
            <a:t>Presentación de 83  Proyectos</a:t>
          </a:r>
          <a:endParaRPr lang="es-ES" dirty="0"/>
        </a:p>
      </dgm:t>
    </dgm:pt>
    <dgm:pt modelId="{0E3AB73E-0EA5-4BC8-8DED-BEFC5152D8DD}" type="parTrans" cxnId="{4A2E5286-188F-4EFB-B363-E9C106EE80C7}">
      <dgm:prSet/>
      <dgm:spPr/>
      <dgm:t>
        <a:bodyPr/>
        <a:lstStyle/>
        <a:p>
          <a:endParaRPr lang="es-ES"/>
        </a:p>
      </dgm:t>
    </dgm:pt>
    <dgm:pt modelId="{5381DA58-53F7-40AA-92F5-55D5D48F89A1}" type="sibTrans" cxnId="{4A2E5286-188F-4EFB-B363-E9C106EE80C7}">
      <dgm:prSet/>
      <dgm:spPr/>
      <dgm:t>
        <a:bodyPr/>
        <a:lstStyle/>
        <a:p>
          <a:endParaRPr lang="es-ES"/>
        </a:p>
      </dgm:t>
    </dgm:pt>
    <dgm:pt modelId="{DBEE4676-D668-4838-97DA-C977BB149D78}">
      <dgm:prSet phldrT="[Texto]"/>
      <dgm:spPr>
        <a:noFill/>
        <a:ln>
          <a:noFill/>
        </a:ln>
      </dgm:spPr>
      <dgm:t>
        <a:bodyPr/>
        <a:lstStyle/>
        <a:p>
          <a:r>
            <a:rPr lang="es-ES" dirty="0" smtClean="0"/>
            <a:t>1120 alumnos</a:t>
          </a:r>
          <a:endParaRPr lang="es-ES" dirty="0"/>
        </a:p>
      </dgm:t>
    </dgm:pt>
    <dgm:pt modelId="{4A27F82D-05A1-42BC-9824-BC43EB5BA1C0}" type="parTrans" cxnId="{660EF47C-5259-4656-9BE3-72B6C277BD8F}">
      <dgm:prSet/>
      <dgm:spPr/>
      <dgm:t>
        <a:bodyPr/>
        <a:lstStyle/>
        <a:p>
          <a:endParaRPr lang="es-ES"/>
        </a:p>
      </dgm:t>
    </dgm:pt>
    <dgm:pt modelId="{EDCE09E8-A825-4448-8127-663869EA055C}" type="sibTrans" cxnId="{660EF47C-5259-4656-9BE3-72B6C277BD8F}">
      <dgm:prSet/>
      <dgm:spPr/>
      <dgm:t>
        <a:bodyPr/>
        <a:lstStyle/>
        <a:p>
          <a:endParaRPr lang="es-ES"/>
        </a:p>
      </dgm:t>
    </dgm:pt>
    <dgm:pt modelId="{56FEAAB0-01BA-4BFD-8EC2-670BDD059B05}" type="pres">
      <dgm:prSet presAssocID="{D2269203-D371-4FE2-AEAE-6E336871C9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F102E1-8D58-4CA0-99F8-6FB1143E38EB}" type="pres">
      <dgm:prSet presAssocID="{84DE52FE-0360-42E1-9093-F47062D4132B}" presName="composite" presStyleCnt="0"/>
      <dgm:spPr/>
    </dgm:pt>
    <dgm:pt modelId="{2E9A7E3D-07AD-449F-A0AA-462A66A32F53}" type="pres">
      <dgm:prSet presAssocID="{84DE52FE-0360-42E1-9093-F47062D4132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735A7-4AB0-4DE4-AF5C-3D4F23A75E64}" type="pres">
      <dgm:prSet presAssocID="{84DE52FE-0360-42E1-9093-F47062D4132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82469-E8A9-4998-A789-078CC2C5F78B}" type="pres">
      <dgm:prSet presAssocID="{8F4CAB9B-57F0-459F-8802-A1BE74B57091}" presName="sp" presStyleCnt="0"/>
      <dgm:spPr/>
    </dgm:pt>
    <dgm:pt modelId="{FBAFBA3E-9B45-4C1F-B318-8FC474A2B798}" type="pres">
      <dgm:prSet presAssocID="{F87FADD5-1878-418B-99ED-5EA32FFD90B5}" presName="composite" presStyleCnt="0"/>
      <dgm:spPr/>
    </dgm:pt>
    <dgm:pt modelId="{202BC777-A444-4F1D-A5AD-FFBD4A082E8E}" type="pres">
      <dgm:prSet presAssocID="{F87FADD5-1878-418B-99ED-5EA32FFD90B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BA59FF-F20C-4C2A-A970-E6DED5D86FFD}" type="pres">
      <dgm:prSet presAssocID="{F87FADD5-1878-418B-99ED-5EA32FFD90B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16F221-9C4E-443E-B556-3998E68B78E7}" type="pres">
      <dgm:prSet presAssocID="{44B7955D-4261-480C-A649-21FC030414D0}" presName="sp" presStyleCnt="0"/>
      <dgm:spPr/>
    </dgm:pt>
    <dgm:pt modelId="{F74B758C-2902-4416-9457-DE5B33D379B4}" type="pres">
      <dgm:prSet presAssocID="{5445570A-0035-45EB-9C8A-E5B9974CDAFA}" presName="composite" presStyleCnt="0"/>
      <dgm:spPr/>
    </dgm:pt>
    <dgm:pt modelId="{20B7A816-8E50-45B7-A5AE-A6895CE03C4A}" type="pres">
      <dgm:prSet presAssocID="{5445570A-0035-45EB-9C8A-E5B9974CDAF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ED8790-1C80-40D3-AC27-4BA1F2527F47}" type="pres">
      <dgm:prSet presAssocID="{5445570A-0035-45EB-9C8A-E5B9974CDA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23F4B9-BA81-4F8A-9B40-9F138052CE10}" type="presOf" srcId="{F87FADD5-1878-418B-99ED-5EA32FFD90B5}" destId="{202BC777-A444-4F1D-A5AD-FFBD4A082E8E}" srcOrd="0" destOrd="0" presId="urn:microsoft.com/office/officeart/2005/8/layout/chevron2"/>
    <dgm:cxn modelId="{66D6FBAB-303B-4561-B82E-7A2F9AFA8FF9}" srcId="{F87FADD5-1878-418B-99ED-5EA32FFD90B5}" destId="{5351F23F-0C70-4DD4-9BAC-A6527C816F76}" srcOrd="0" destOrd="0" parTransId="{F1013973-730E-4205-9F43-65114D5D8917}" sibTransId="{A2E1F77A-598B-4246-A0EE-9257998A70AE}"/>
    <dgm:cxn modelId="{CA976DD2-DC8D-4775-9F4A-A70C19BAC1AD}" type="presOf" srcId="{84DE52FE-0360-42E1-9093-F47062D4132B}" destId="{2E9A7E3D-07AD-449F-A0AA-462A66A32F53}" srcOrd="0" destOrd="0" presId="urn:microsoft.com/office/officeart/2005/8/layout/chevron2"/>
    <dgm:cxn modelId="{5226496A-188E-4B90-9BDE-65E2C5D8498C}" type="presOf" srcId="{D2269203-D371-4FE2-AEAE-6E336871C9E8}" destId="{56FEAAB0-01BA-4BFD-8EC2-670BDD059B05}" srcOrd="0" destOrd="0" presId="urn:microsoft.com/office/officeart/2005/8/layout/chevron2"/>
    <dgm:cxn modelId="{7F7BC477-800E-4CE4-BF33-BCB6F27F760E}" type="presOf" srcId="{DBEE4676-D668-4838-97DA-C977BB149D78}" destId="{B4BA59FF-F20C-4C2A-A970-E6DED5D86FFD}" srcOrd="0" destOrd="1" presId="urn:microsoft.com/office/officeart/2005/8/layout/chevron2"/>
    <dgm:cxn modelId="{1E42A7F6-5130-447F-96EB-2D7B5DA87776}" srcId="{84DE52FE-0360-42E1-9093-F47062D4132B}" destId="{4938FF22-D27B-4BA1-ABEB-29E5C3C7D3D4}" srcOrd="0" destOrd="0" parTransId="{17CE99E5-A73D-45FF-B905-69AD0B6F92F9}" sibTransId="{347D35BF-B6E4-41FA-9DFB-5FD19721BF82}"/>
    <dgm:cxn modelId="{9DB29635-FD97-46D6-A12E-88D82466D822}" srcId="{D2269203-D371-4FE2-AEAE-6E336871C9E8}" destId="{5445570A-0035-45EB-9C8A-E5B9974CDAFA}" srcOrd="2" destOrd="0" parTransId="{1712FA07-E0B4-472C-95D8-6993C525ECAD}" sibTransId="{DAEDF844-B0A9-4201-BDF7-DDCA1D180EEA}"/>
    <dgm:cxn modelId="{A04FFCA2-BE2E-4F7B-96F3-4E5B0480C671}" type="presOf" srcId="{4938FF22-D27B-4BA1-ABEB-29E5C3C7D3D4}" destId="{A4A735A7-4AB0-4DE4-AF5C-3D4F23A75E64}" srcOrd="0" destOrd="0" presId="urn:microsoft.com/office/officeart/2005/8/layout/chevron2"/>
    <dgm:cxn modelId="{C0CD5E48-7DF0-405A-B646-F476A85E7EA1}" type="presOf" srcId="{5445570A-0035-45EB-9C8A-E5B9974CDAFA}" destId="{20B7A816-8E50-45B7-A5AE-A6895CE03C4A}" srcOrd="0" destOrd="0" presId="urn:microsoft.com/office/officeart/2005/8/layout/chevron2"/>
    <dgm:cxn modelId="{6F4BFE08-C993-4059-9F51-9F650D8E8AFF}" srcId="{D2269203-D371-4FE2-AEAE-6E336871C9E8}" destId="{F87FADD5-1878-418B-99ED-5EA32FFD90B5}" srcOrd="1" destOrd="0" parTransId="{CC1CBDE2-1F89-4C5E-936A-83967E56483A}" sibTransId="{44B7955D-4261-480C-A649-21FC030414D0}"/>
    <dgm:cxn modelId="{4A2E5286-188F-4EFB-B363-E9C106EE80C7}" srcId="{5445570A-0035-45EB-9C8A-E5B9974CDAFA}" destId="{B8B9E743-8B4C-4E82-A910-D6A3C9AD58C7}" srcOrd="0" destOrd="0" parTransId="{0E3AB73E-0EA5-4BC8-8DED-BEFC5152D8DD}" sibTransId="{5381DA58-53F7-40AA-92F5-55D5D48F89A1}"/>
    <dgm:cxn modelId="{660EF47C-5259-4656-9BE3-72B6C277BD8F}" srcId="{F87FADD5-1878-418B-99ED-5EA32FFD90B5}" destId="{DBEE4676-D668-4838-97DA-C977BB149D78}" srcOrd="1" destOrd="0" parTransId="{4A27F82D-05A1-42BC-9824-BC43EB5BA1C0}" sibTransId="{EDCE09E8-A825-4448-8127-663869EA055C}"/>
    <dgm:cxn modelId="{276AEEE7-BCDB-460F-B27F-C548332FAB22}" type="presOf" srcId="{B8B9E743-8B4C-4E82-A910-D6A3C9AD58C7}" destId="{04ED8790-1C80-40D3-AC27-4BA1F2527F47}" srcOrd="0" destOrd="0" presId="urn:microsoft.com/office/officeart/2005/8/layout/chevron2"/>
    <dgm:cxn modelId="{BEA838E1-20BD-41C3-AC09-DA38041D0CE9}" type="presOf" srcId="{5351F23F-0C70-4DD4-9BAC-A6527C816F76}" destId="{B4BA59FF-F20C-4C2A-A970-E6DED5D86FFD}" srcOrd="0" destOrd="0" presId="urn:microsoft.com/office/officeart/2005/8/layout/chevron2"/>
    <dgm:cxn modelId="{C3CCFFB0-0892-40A5-9428-78945C501C7D}" srcId="{D2269203-D371-4FE2-AEAE-6E336871C9E8}" destId="{84DE52FE-0360-42E1-9093-F47062D4132B}" srcOrd="0" destOrd="0" parTransId="{4CF9CA95-AC15-4F5A-B19C-3BF8824D389E}" sibTransId="{8F4CAB9B-57F0-459F-8802-A1BE74B57091}"/>
    <dgm:cxn modelId="{83AA25CD-92F2-40CF-9D4B-D3BC2DD6A6D1}" type="presParOf" srcId="{56FEAAB0-01BA-4BFD-8EC2-670BDD059B05}" destId="{ADF102E1-8D58-4CA0-99F8-6FB1143E38EB}" srcOrd="0" destOrd="0" presId="urn:microsoft.com/office/officeart/2005/8/layout/chevron2"/>
    <dgm:cxn modelId="{057EB329-97FD-4976-84A5-B2CF3F324CDD}" type="presParOf" srcId="{ADF102E1-8D58-4CA0-99F8-6FB1143E38EB}" destId="{2E9A7E3D-07AD-449F-A0AA-462A66A32F53}" srcOrd="0" destOrd="0" presId="urn:microsoft.com/office/officeart/2005/8/layout/chevron2"/>
    <dgm:cxn modelId="{80C0F451-3ABB-49A1-A7A7-FC5979E4F36D}" type="presParOf" srcId="{ADF102E1-8D58-4CA0-99F8-6FB1143E38EB}" destId="{A4A735A7-4AB0-4DE4-AF5C-3D4F23A75E64}" srcOrd="1" destOrd="0" presId="urn:microsoft.com/office/officeart/2005/8/layout/chevron2"/>
    <dgm:cxn modelId="{E5889D07-B55A-4FC3-8C33-E39F83797A6D}" type="presParOf" srcId="{56FEAAB0-01BA-4BFD-8EC2-670BDD059B05}" destId="{E1682469-E8A9-4998-A789-078CC2C5F78B}" srcOrd="1" destOrd="0" presId="urn:microsoft.com/office/officeart/2005/8/layout/chevron2"/>
    <dgm:cxn modelId="{E1CD6BD8-3AA8-4C37-A7F8-A598B9CD594D}" type="presParOf" srcId="{56FEAAB0-01BA-4BFD-8EC2-670BDD059B05}" destId="{FBAFBA3E-9B45-4C1F-B318-8FC474A2B798}" srcOrd="2" destOrd="0" presId="urn:microsoft.com/office/officeart/2005/8/layout/chevron2"/>
    <dgm:cxn modelId="{DCD6F5FF-8584-4555-9E74-EF3530926065}" type="presParOf" srcId="{FBAFBA3E-9B45-4C1F-B318-8FC474A2B798}" destId="{202BC777-A444-4F1D-A5AD-FFBD4A082E8E}" srcOrd="0" destOrd="0" presId="urn:microsoft.com/office/officeart/2005/8/layout/chevron2"/>
    <dgm:cxn modelId="{E2E08248-B0E8-4B20-B93D-9A791ADAE57B}" type="presParOf" srcId="{FBAFBA3E-9B45-4C1F-B318-8FC474A2B798}" destId="{B4BA59FF-F20C-4C2A-A970-E6DED5D86FFD}" srcOrd="1" destOrd="0" presId="urn:microsoft.com/office/officeart/2005/8/layout/chevron2"/>
    <dgm:cxn modelId="{7C42C9C6-4E33-4034-8B34-CCA7D2E564E7}" type="presParOf" srcId="{56FEAAB0-01BA-4BFD-8EC2-670BDD059B05}" destId="{5C16F221-9C4E-443E-B556-3998E68B78E7}" srcOrd="3" destOrd="0" presId="urn:microsoft.com/office/officeart/2005/8/layout/chevron2"/>
    <dgm:cxn modelId="{4EF54582-A831-421E-ABF8-6386147E8B33}" type="presParOf" srcId="{56FEAAB0-01BA-4BFD-8EC2-670BDD059B05}" destId="{F74B758C-2902-4416-9457-DE5B33D379B4}" srcOrd="4" destOrd="0" presId="urn:microsoft.com/office/officeart/2005/8/layout/chevron2"/>
    <dgm:cxn modelId="{D5835FEF-9D9B-47CF-B5A2-4683615C2AEF}" type="presParOf" srcId="{F74B758C-2902-4416-9457-DE5B33D379B4}" destId="{20B7A816-8E50-45B7-A5AE-A6895CE03C4A}" srcOrd="0" destOrd="0" presId="urn:microsoft.com/office/officeart/2005/8/layout/chevron2"/>
    <dgm:cxn modelId="{C2B4F4E3-4C69-48B2-AC4D-B34F60E05836}" type="presParOf" srcId="{F74B758C-2902-4416-9457-DE5B33D379B4}" destId="{04ED8790-1C80-40D3-AC27-4BA1F2527F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A7E3D-07AD-449F-A0AA-462A66A32F5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 dirty="0"/>
        </a:p>
      </dsp:txBody>
      <dsp:txXfrm rot="-5400000">
        <a:off x="1" y="520688"/>
        <a:ext cx="1039018" cy="445294"/>
      </dsp:txXfrm>
    </dsp:sp>
    <dsp:sp modelId="{A4A735A7-4AB0-4DE4-AF5C-3D4F23A75E64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12 Facilitadores</a:t>
          </a:r>
          <a:endParaRPr lang="es-ES" sz="2300" kern="1200" dirty="0"/>
        </a:p>
      </dsp:txBody>
      <dsp:txXfrm rot="-5400000">
        <a:off x="1039018" y="48278"/>
        <a:ext cx="5009883" cy="870607"/>
      </dsp:txXfrm>
    </dsp:sp>
    <dsp:sp modelId="{202BC777-A444-4F1D-A5AD-FFBD4A082E8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 </a:t>
          </a:r>
          <a:endParaRPr lang="es-ES" sz="2900" kern="1200" dirty="0"/>
        </a:p>
      </dsp:txBody>
      <dsp:txXfrm rot="-5400000">
        <a:off x="1" y="1809352"/>
        <a:ext cx="1039018" cy="445294"/>
      </dsp:txXfrm>
    </dsp:sp>
    <dsp:sp modelId="{B4BA59FF-F20C-4C2A-A970-E6DED5D86FF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28 Grupos de Quinto y Sexto semestre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1120 alumnos</a:t>
          </a:r>
          <a:endParaRPr lang="es-ES" sz="2300" kern="1200" dirty="0"/>
        </a:p>
      </dsp:txBody>
      <dsp:txXfrm rot="-5400000">
        <a:off x="1039018" y="1336942"/>
        <a:ext cx="5009883" cy="870607"/>
      </dsp:txXfrm>
    </dsp:sp>
    <dsp:sp modelId="{20B7A816-8E50-45B7-A5AE-A6895CE03C4A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 </a:t>
          </a:r>
          <a:endParaRPr lang="es-ES" sz="2900" kern="1200" dirty="0"/>
        </a:p>
      </dsp:txBody>
      <dsp:txXfrm rot="-5400000">
        <a:off x="1" y="3098016"/>
        <a:ext cx="1039018" cy="445294"/>
      </dsp:txXfrm>
    </dsp:sp>
    <dsp:sp modelId="{04ED8790-1C80-40D3-AC27-4BA1F2527F47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Presentación de 83  Proyectos</a:t>
          </a:r>
          <a:endParaRPr lang="es-ES" sz="23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3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8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8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9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6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0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1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0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0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148-777B-4D3F-904D-08CD48172BBB}" type="datetimeFigureOut">
              <a:rPr lang="es-MX" smtClean="0"/>
              <a:t>02/04/2019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0E1B-7725-43A6-996C-87E2606AB2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6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1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41.wmf"/><Relationship Id="rId1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png"/><Relationship Id="rId11" Type="http://schemas.openxmlformats.org/officeDocument/2006/relationships/image" Target="../media/image40.wmf"/><Relationship Id="rId5" Type="http://schemas.openxmlformats.org/officeDocument/2006/relationships/image" Target="../media/image45.png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4.jpeg"/><Relationship Id="rId9" Type="http://schemas.openxmlformats.org/officeDocument/2006/relationships/image" Target="../media/image49.png"/><Relationship Id="rId1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73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3701" y="4645878"/>
            <a:ext cx="7086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Programa de Becas de Educación Media Superior (SEP)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Programa Prospera (SEP)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Programa Institucional de Estímulos a Estudiantes Sobresalientes (U de G).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Programa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de Becas PREPARATE (Gobierno del Estado)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658" y="2224674"/>
            <a:ext cx="4966472" cy="21199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CuadroTexto 4"/>
          <p:cNvSpPr txBox="1"/>
          <p:nvPr/>
        </p:nvSpPr>
        <p:spPr>
          <a:xfrm>
            <a:off x="447429" y="1239311"/>
            <a:ext cx="7959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PROGRAMAS DE BECAS IMPLEMENTADOS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29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672525"/>
              </p:ext>
            </p:extLst>
          </p:nvPr>
        </p:nvGraphicFramePr>
        <p:xfrm>
          <a:off x="641445" y="1296537"/>
          <a:ext cx="7178723" cy="556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03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401895"/>
              </p:ext>
            </p:extLst>
          </p:nvPr>
        </p:nvGraphicFramePr>
        <p:xfrm>
          <a:off x="1085406" y="1597230"/>
          <a:ext cx="6575366" cy="479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2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299576"/>
              </p:ext>
            </p:extLst>
          </p:nvPr>
        </p:nvGraphicFramePr>
        <p:xfrm>
          <a:off x="614148" y="1433015"/>
          <a:ext cx="7629099" cy="487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1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678309"/>
              </p:ext>
            </p:extLst>
          </p:nvPr>
        </p:nvGraphicFramePr>
        <p:xfrm>
          <a:off x="714895" y="1397726"/>
          <a:ext cx="7498080" cy="525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7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02295"/>
              </p:ext>
            </p:extLst>
          </p:nvPr>
        </p:nvGraphicFramePr>
        <p:xfrm>
          <a:off x="660579" y="1365160"/>
          <a:ext cx="1720302" cy="166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3" imgW="15415560" imgH="14945760" progId="Photoshop.Image.13">
                  <p:embed/>
                </p:oleObj>
              </mc:Choice>
              <mc:Fallback>
                <p:oleObj name="Image" r:id="rId3" imgW="15415560" imgH="14945760" progId="Photoshop.Image.13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579" y="1365160"/>
                        <a:ext cx="1720302" cy="1668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432624" y="1369111"/>
            <a:ext cx="2485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</a:rPr>
              <a:t>Tutorías 2018</a:t>
            </a:r>
            <a:endParaRPr lang="es-MX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361763"/>
              </p:ext>
            </p:extLst>
          </p:nvPr>
        </p:nvGraphicFramePr>
        <p:xfrm>
          <a:off x="2790967" y="2047294"/>
          <a:ext cx="5384041" cy="337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82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745" y="4906780"/>
            <a:ext cx="3213103" cy="18042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CuadroTexto 5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707854"/>
              </p:ext>
            </p:extLst>
          </p:nvPr>
        </p:nvGraphicFramePr>
        <p:xfrm>
          <a:off x="272955" y="1310185"/>
          <a:ext cx="8352430" cy="394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89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256649"/>
              </p:ext>
            </p:extLst>
          </p:nvPr>
        </p:nvGraphicFramePr>
        <p:xfrm>
          <a:off x="163773" y="1543049"/>
          <a:ext cx="8734567" cy="435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93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840439"/>
              </p:ext>
            </p:extLst>
          </p:nvPr>
        </p:nvGraphicFramePr>
        <p:xfrm>
          <a:off x="791570" y="1555845"/>
          <a:ext cx="6878472" cy="485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76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Personal Acad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mico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949628"/>
              </p:ext>
            </p:extLst>
          </p:nvPr>
        </p:nvGraphicFramePr>
        <p:xfrm>
          <a:off x="415058" y="1323833"/>
          <a:ext cx="8510577" cy="50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20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7104">
            <a:off x="3669986" y="285621"/>
            <a:ext cx="2315792" cy="154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1034">
            <a:off x="656217" y="449525"/>
            <a:ext cx="2287064" cy="152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6751">
            <a:off x="283784" y="2518538"/>
            <a:ext cx="2286861" cy="1524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466">
            <a:off x="6563169" y="642114"/>
            <a:ext cx="2262681" cy="150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757" y="4976682"/>
            <a:ext cx="2175701" cy="16317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527" y="2644695"/>
            <a:ext cx="2158091" cy="16185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4933">
            <a:off x="6229375" y="4769597"/>
            <a:ext cx="2110879" cy="15831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1644">
            <a:off x="341506" y="4676024"/>
            <a:ext cx="2171417" cy="16285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265" y="1644863"/>
            <a:ext cx="4907891" cy="327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52137"/>
              </p:ext>
            </p:extLst>
          </p:nvPr>
        </p:nvGraphicFramePr>
        <p:xfrm>
          <a:off x="1313809" y="1152594"/>
          <a:ext cx="6543675" cy="53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Personal Acad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mico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3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Personal Acad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mico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552860"/>
              </p:ext>
            </p:extLst>
          </p:nvPr>
        </p:nvGraphicFramePr>
        <p:xfrm>
          <a:off x="415059" y="1487606"/>
          <a:ext cx="8114791" cy="432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4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72" y="1227238"/>
            <a:ext cx="1694065" cy="149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Personal Acad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mico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122085"/>
              </p:ext>
            </p:extLst>
          </p:nvPr>
        </p:nvGraphicFramePr>
        <p:xfrm>
          <a:off x="1089690" y="1227239"/>
          <a:ext cx="7800976" cy="438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72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035" y="2273217"/>
            <a:ext cx="2687639" cy="16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127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415059" y="2156839"/>
            <a:ext cx="53719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Modelo de Tutorías en el Nivel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edio Superior.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Planeación Didáctica del Proceso de Aprendizaje (Plan Clase Argumentado y Planeación Didáctica).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Evaluación de Competencias en el campo de la Matemáticas y Física.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7703" y="1229997"/>
            <a:ext cx="7684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</a:rPr>
              <a:t>Cursos de formación y Actualización de profesores, 2018</a:t>
            </a:r>
            <a:endParaRPr lang="es-MX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Personal Acad</a:t>
            </a:r>
            <a:r>
              <a:rPr lang="es-MX" sz="2800" b="1" dirty="0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mico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2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5059" y="1152593"/>
            <a:ext cx="7429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</a:rPr>
              <a:t>Actividades Culturales y de Extensión 2018</a:t>
            </a:r>
            <a:endParaRPr lang="es-MX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86285" y="2131559"/>
            <a:ext cx="5200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Celebración del Día Mundial del Libro en el que participaron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320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lectores.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69129" y="3387191"/>
            <a:ext cx="4148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000" i="1" dirty="0" smtClean="0">
                <a:solidFill>
                  <a:srgbClr val="002060"/>
                </a:solidFill>
              </a:rPr>
              <a:t>La </a:t>
            </a:r>
            <a:r>
              <a:rPr lang="es-ES_tradnl" sz="2000" i="1" dirty="0">
                <a:solidFill>
                  <a:srgbClr val="002060"/>
                </a:solidFill>
              </a:rPr>
              <a:t>Feria</a:t>
            </a:r>
            <a:r>
              <a:rPr lang="es-ES_tradnl" sz="2000" dirty="0">
                <a:solidFill>
                  <a:srgbClr val="002060"/>
                </a:solidFill>
              </a:rPr>
              <a:t> de Juan José Arreola, así mismo realizó una representación teatral de los cuentos Anuncio y </a:t>
            </a:r>
            <a:r>
              <a:rPr lang="es-ES_tradnl" sz="2000" dirty="0" err="1">
                <a:solidFill>
                  <a:srgbClr val="002060"/>
                </a:solidFill>
              </a:rPr>
              <a:t>Plastisex</a:t>
            </a:r>
            <a:r>
              <a:rPr lang="es-ES_tradnl" sz="2000" dirty="0">
                <a:solidFill>
                  <a:srgbClr val="002060"/>
                </a:solidFill>
              </a:rPr>
              <a:t>, sumado a un torneo de ajedrez, en torno a la celebración dedicada a Arreola</a:t>
            </a:r>
            <a:r>
              <a:rPr lang="es-MX" sz="2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Extensión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39" y="1857012"/>
            <a:ext cx="1794090" cy="119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102" y="3551761"/>
            <a:ext cx="1794090" cy="119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39" y="3551761"/>
            <a:ext cx="1794090" cy="11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7755" y="2093118"/>
            <a:ext cx="7429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 smtClean="0">
                <a:solidFill>
                  <a:schemeClr val="accent5">
                    <a:lumMod val="50000"/>
                  </a:schemeClr>
                </a:solidFill>
              </a:rPr>
              <a:t>CREADORES LITERIOS DE LA FIL  2018</a:t>
            </a:r>
            <a:endParaRPr lang="es-MX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63485" y="3161212"/>
            <a:ext cx="66359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i="1" dirty="0" smtClean="0">
                <a:solidFill>
                  <a:srgbClr val="002060"/>
                </a:solidFill>
              </a:rPr>
              <a:t>Se tuvo la </a:t>
            </a:r>
            <a:r>
              <a:rPr lang="es-MX" sz="2000" i="1" dirty="0" err="1" smtClean="0">
                <a:solidFill>
                  <a:srgbClr val="002060"/>
                </a:solidFill>
              </a:rPr>
              <a:t>paritición</a:t>
            </a:r>
            <a:r>
              <a:rPr lang="es-MX" sz="2000" i="1" dirty="0" smtClean="0">
                <a:solidFill>
                  <a:srgbClr val="002060"/>
                </a:solidFill>
              </a:rPr>
              <a:t>  de los concursos de Cuento , Poesía, </a:t>
            </a:r>
            <a:r>
              <a:rPr lang="es-MX" sz="2000" i="1" dirty="0" err="1" smtClean="0">
                <a:solidFill>
                  <a:srgbClr val="002060"/>
                </a:solidFill>
              </a:rPr>
              <a:t>Mircrorelato</a:t>
            </a:r>
            <a:r>
              <a:rPr lang="es-MX" sz="2000" i="1" dirty="0" smtClean="0">
                <a:solidFill>
                  <a:srgbClr val="002060"/>
                </a:solidFill>
              </a:rPr>
              <a:t> y Cartas al autor. La alumna Angélica Villanueva Madrid, obtuvo el 3er lugar en la categoría, Cartas al autor.</a:t>
            </a:r>
            <a:endParaRPr lang="es-MX" sz="2000" dirty="0" smtClean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Extensión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7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Extensión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86285" y="2131559"/>
            <a:ext cx="5200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Celebración del Día de Muertos, en el que participaron 345 jóvenes y 23 profesores.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2" y="1727663"/>
            <a:ext cx="2069869" cy="1379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769311" y="3818411"/>
            <a:ext cx="5200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Concurso de Calaveritas a Juan José Arreola con la participación de 19 calaveritas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4" name="Picture 2" descr="Resultado de imagen para calaveritas mexicana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696" y="3878408"/>
            <a:ext cx="1522482" cy="10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1451" y="1392426"/>
            <a:ext cx="52752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Club de lectura “José Emilio Pacheco” en el  que participaron mas de 30 alumnos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7105" y="2261266"/>
            <a:ext cx="5343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Dos talleres buscan incentivar la creación literaria, a  través de la escritura y un club de lectura.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1453" y="3276929"/>
            <a:ext cx="53096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En la Actividad conocida como Circulo de Lectores se contó con la presencia de escritor José Eduardo </a:t>
            </a:r>
            <a:r>
              <a:rPr lang="es-MX" sz="2000" dirty="0" err="1" smtClean="0">
                <a:solidFill>
                  <a:schemeClr val="accent1">
                    <a:lumMod val="50000"/>
                  </a:schemeClr>
                </a:solidFill>
              </a:rPr>
              <a:t>Agualusa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 y el científico Horacio </a:t>
            </a:r>
            <a:r>
              <a:rPr lang="es-MX" sz="2000" dirty="0" err="1" smtClean="0">
                <a:solidFill>
                  <a:schemeClr val="accent1">
                    <a:lumMod val="50000"/>
                  </a:schemeClr>
                </a:solidFill>
              </a:rPr>
              <a:t>Dottori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Extensión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677" y="3259248"/>
            <a:ext cx="2011680" cy="134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432" y="4697893"/>
            <a:ext cx="1373954" cy="135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4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randsoftheworld.com/sites/default/files/styles/logo-thumbnail/public/052011/bda.jpg?itok=9P_7nn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365" y="1174223"/>
            <a:ext cx="1675045" cy="1675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Extensión 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26515" y="1473067"/>
            <a:ext cx="53096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 realizó la campaña de acopio de alimento para el Banco Diocesano de Alimento de Guadalajara A. C., con la participación de 43 profesores y 675 alumnos, logrando recolectar 767 kilos de alimento.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23599" y="3424757"/>
            <a:ext cx="53096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 la XXXII Olimpiada Mexicana de Matemáticas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, se obtuvieron 4 primeros lugares en la regional, en la estatal un primer lugar, un segundo lugar y dos terceros lugares.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2167" y="5068670"/>
            <a:ext cx="53096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 la VII Olimpiada Mexicana de Filosofía fase nacional, una alumna obtuvo el 3er. Lugar en la categoría de lengua materna.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3612" y="1329950"/>
            <a:ext cx="53096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 la XXVIII Olimpiada Estatal de Biología 2018 en su fase regional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se obtuvieron tres primeros lugares, un segundo lugar y un tercer lugar, en fase estatal un alumno obtuvo tercer lugar.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Extensión 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03" y="3764281"/>
            <a:ext cx="2402379" cy="16015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06969" y="3734651"/>
            <a:ext cx="53096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En  la XXV Olimpiada Regional de Química 2018, se obtuvieron 10 primero lugares, en su fase estatal se obtuvieron 6 primeros lugares y en su fase nacional un alumno obtuvo la preselección a la fase internacional.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3683" y="1305647"/>
            <a:ext cx="79962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La oferta académica de la Escuela Politécnica de Guadalajara, se conforma por siete carreras de Tecnólogo Profesional y a partir del ciclo 2019-A, por dos Bachilleratos Tecnológicos: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88720" y="2520529"/>
            <a:ext cx="6550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Tecnólogo Profesional en Electricidad Industrial</a:t>
            </a:r>
          </a:p>
          <a:p>
            <a:pPr fontAlgn="base"/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Tecnólogo Profesional en Mecánica Industrial</a:t>
            </a:r>
          </a:p>
          <a:p>
            <a:pPr fontAlgn="base"/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Tecnólogo Profesional en Metalurgia y Fundición</a:t>
            </a:r>
          </a:p>
          <a:p>
            <a:pPr fontAlgn="base"/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Tecnólogo Profesional en Plásticos</a:t>
            </a:r>
          </a:p>
          <a:p>
            <a:pPr fontAlgn="base"/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Tecnólogo Profesional en Procesos Químicos Industriales</a:t>
            </a:r>
          </a:p>
          <a:p>
            <a:pPr fontAlgn="base"/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Tecnólogo Profesional en Sistemas Informáticos</a:t>
            </a:r>
          </a:p>
          <a:p>
            <a:pPr fontAlgn="base"/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Tecnólogo Profesional Químico en Análisis y Procesos de </a:t>
            </a: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Alimentos</a:t>
            </a: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88720" y="4551854"/>
            <a:ext cx="708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accent5">
                    <a:lumMod val="50000"/>
                  </a:schemeClr>
                </a:solidFill>
              </a:rPr>
              <a:t>Bachillerato</a:t>
            </a:r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 Tecnológico en Diseño en Construcción</a:t>
            </a:r>
          </a:p>
          <a:p>
            <a:r>
              <a:rPr lang="es-ES_tradnl" dirty="0" smtClean="0">
                <a:solidFill>
                  <a:schemeClr val="accent1">
                    <a:lumMod val="50000"/>
                  </a:schemeClr>
                </a:solidFill>
              </a:rPr>
              <a:t>Bachillerato Tecnológico en Control de Calidad y Medio Ambiente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748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Extensión 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154" y="1520881"/>
            <a:ext cx="530960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En el “CONCURSO DE ORTOGRAFÍA Y GRAMÁTICA DEL SEMS 2018”, en el que participaron en la fase interna 25 alumnos, los ganadores del 1º y el 2º lugar representaron a la escuela en el </a:t>
            </a:r>
            <a:r>
              <a:rPr lang="es-ES_tradnl" dirty="0" smtClean="0">
                <a:solidFill>
                  <a:schemeClr val="accent5">
                    <a:lumMod val="75000"/>
                  </a:schemeClr>
                </a:solidFill>
              </a:rPr>
              <a:t>concurso.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23359" y="3396341"/>
            <a:ext cx="48171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Por segundo año consecutivo, alumnas de la Escuela Politécnica de Guadalajara en el evento “</a:t>
            </a:r>
            <a:r>
              <a:rPr lang="es-MX" sz="2000" b="1" u="sng" dirty="0" err="1" smtClean="0">
                <a:solidFill>
                  <a:schemeClr val="accent5">
                    <a:lumMod val="75000"/>
                  </a:schemeClr>
                </a:solidFill>
              </a:rPr>
              <a:t>Technovation</a:t>
            </a:r>
            <a:r>
              <a:rPr lang="es-MX" sz="2000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sz="2000" b="1" u="sng" dirty="0" err="1" smtClean="0">
                <a:solidFill>
                  <a:schemeClr val="accent5">
                    <a:lumMod val="75000"/>
                  </a:schemeClr>
                </a:solidFill>
              </a:rPr>
              <a:t>Challenge</a:t>
            </a:r>
            <a:r>
              <a:rPr lang="es-MX" sz="2000" b="1" u="sng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, las alumnas Miriam Angélica Luna Medina y Citlalli Ruiz Puga. Con las alumnas de la </a:t>
            </a: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s-MX" sz="2000" dirty="0" smtClean="0">
                <a:solidFill>
                  <a:schemeClr val="accent5">
                    <a:lumMod val="75000"/>
                  </a:schemeClr>
                </a:solidFill>
              </a:rPr>
              <a:t>scuela Vocacional, ganaron la final nacional con el proyecto EDUTEC.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59" y="3120275"/>
            <a:ext cx="3395191" cy="2264591"/>
          </a:xfrm>
          <a:prstGeom prst="roundRect">
            <a:avLst>
              <a:gd name="adj" fmla="val 293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43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251" y="3111138"/>
            <a:ext cx="2955471" cy="1970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Extensión 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1154" y="1520881"/>
            <a:ext cx="5309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dirty="0" smtClean="0">
                <a:solidFill>
                  <a:schemeClr val="accent5">
                    <a:lumMod val="75000"/>
                  </a:schemeClr>
                </a:solidFill>
              </a:rPr>
              <a:t>Se publico el primer número de la revista </a:t>
            </a:r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POLITECNIA</a:t>
            </a:r>
            <a:r>
              <a:rPr lang="es-ES_tradnl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MX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53" y="2689587"/>
            <a:ext cx="26289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9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32392" y="1716869"/>
            <a:ext cx="7285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 realizó la EXPOLITEC 2018 con el tema, “Responsabilidad social y sustentabilidad”.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1731" y="2692098"/>
            <a:ext cx="4052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 presentaron un total de 162 proyectos únicos.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Vinculación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584879" y="3046603"/>
            <a:ext cx="4376784" cy="1708277"/>
            <a:chOff x="4174933" y="2736450"/>
            <a:chExt cx="4376784" cy="1436422"/>
          </a:xfrm>
        </p:grpSpPr>
        <p:grpSp>
          <p:nvGrpSpPr>
            <p:cNvPr id="12" name="Grupo 11"/>
            <p:cNvGrpSpPr/>
            <p:nvPr/>
          </p:nvGrpSpPr>
          <p:grpSpPr>
            <a:xfrm>
              <a:off x="4174933" y="2804289"/>
              <a:ext cx="1143000" cy="484632"/>
              <a:chOff x="5205845" y="2397256"/>
              <a:chExt cx="1331078" cy="512131"/>
            </a:xfrm>
          </p:grpSpPr>
          <p:sp>
            <p:nvSpPr>
              <p:cNvPr id="9" name="Cheurón 8"/>
              <p:cNvSpPr/>
              <p:nvPr/>
            </p:nvSpPr>
            <p:spPr>
              <a:xfrm>
                <a:off x="5205845" y="2424755"/>
                <a:ext cx="484632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urón 9"/>
              <p:cNvSpPr/>
              <p:nvPr/>
            </p:nvSpPr>
            <p:spPr>
              <a:xfrm>
                <a:off x="5593746" y="2424755"/>
                <a:ext cx="484632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urón 10"/>
              <p:cNvSpPr/>
              <p:nvPr/>
            </p:nvSpPr>
            <p:spPr>
              <a:xfrm>
                <a:off x="6052291" y="2397256"/>
                <a:ext cx="484632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CuadroTexto 12"/>
            <p:cNvSpPr txBox="1"/>
            <p:nvPr/>
          </p:nvSpPr>
          <p:spPr>
            <a:xfrm>
              <a:off x="5476008" y="2736450"/>
              <a:ext cx="3075709" cy="547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113 proyectos en el marco de EXPOLITEC</a:t>
              </a:r>
              <a:endParaRPr lang="es-MX" dirty="0"/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4218384" y="3681313"/>
              <a:ext cx="1143000" cy="484632"/>
              <a:chOff x="5205845" y="2397256"/>
              <a:chExt cx="1331078" cy="512131"/>
            </a:xfrm>
          </p:grpSpPr>
          <p:sp>
            <p:nvSpPr>
              <p:cNvPr id="15" name="Cheurón 14"/>
              <p:cNvSpPr/>
              <p:nvPr/>
            </p:nvSpPr>
            <p:spPr>
              <a:xfrm>
                <a:off x="5205845" y="2424755"/>
                <a:ext cx="484632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urón 15"/>
              <p:cNvSpPr/>
              <p:nvPr/>
            </p:nvSpPr>
            <p:spPr>
              <a:xfrm>
                <a:off x="5593746" y="2424755"/>
                <a:ext cx="484632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heurón 16"/>
              <p:cNvSpPr/>
              <p:nvPr/>
            </p:nvSpPr>
            <p:spPr>
              <a:xfrm>
                <a:off x="6052291" y="2397256"/>
                <a:ext cx="484632" cy="48463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CuadroTexto 17"/>
            <p:cNvSpPr txBox="1"/>
            <p:nvPr/>
          </p:nvSpPr>
          <p:spPr>
            <a:xfrm>
              <a:off x="5476008" y="3625723"/>
              <a:ext cx="3075709" cy="547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49 proyectos aplicación e innovación</a:t>
              </a: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28" y="4170289"/>
            <a:ext cx="3249025" cy="216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82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Vinculación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831838"/>
              </p:ext>
            </p:extLst>
          </p:nvPr>
        </p:nvGraphicFramePr>
        <p:xfrm>
          <a:off x="1346662" y="2139285"/>
          <a:ext cx="6144751" cy="446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13794" y="1420302"/>
            <a:ext cx="1713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</a:rPr>
              <a:t>EXPOLITEC </a:t>
            </a:r>
            <a:endParaRPr lang="es-MX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464" y="2846280"/>
            <a:ext cx="2782389" cy="1854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11" y="2012378"/>
            <a:ext cx="2711211" cy="1807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404" y="4429594"/>
            <a:ext cx="2711211" cy="180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333" y="4207526"/>
            <a:ext cx="2711211" cy="18074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017" y="1442749"/>
            <a:ext cx="2877095" cy="19180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Vinculación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90123" y="1001986"/>
            <a:ext cx="258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5">
                    <a:lumMod val="50000"/>
                  </a:schemeClr>
                </a:solidFill>
              </a:rPr>
              <a:t>EXPOLITEC 2018 </a:t>
            </a:r>
            <a:endParaRPr lang="es-MX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2354" y="1158692"/>
            <a:ext cx="2754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</a:rPr>
              <a:t>Servicio </a:t>
            </a:r>
            <a:r>
              <a:rPr lang="es-MX" sz="240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</a:rPr>
              <a:t>ocial</a:t>
            </a:r>
            <a:endParaRPr lang="es-MX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54959" y="1620357"/>
            <a:ext cx="79124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933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jóvenes participaron en esta actividad distribuidos en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72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organismos receptores.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Vinculación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43645"/>
              </p:ext>
            </p:extLst>
          </p:nvPr>
        </p:nvGraphicFramePr>
        <p:xfrm>
          <a:off x="1895648" y="2328243"/>
          <a:ext cx="52197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70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onala.gob.mx/portal/wp-content/uploads/2015/10/400px-Escudo_de_Tonala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840" y="1091352"/>
            <a:ext cx="902446" cy="128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www.c7jalisco.com/sites/default/files/aytogd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010" y="2531103"/>
            <a:ext cx="173196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https://upload.wikimedia.org/wikipedia/commons/thumb/6/68/Escudo_CUCEI.svg/120px-Escudo_CUCEI.sv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628" y="5552335"/>
            <a:ext cx="674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458" y="5552335"/>
            <a:ext cx="2162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https://pbs.twimg.com/profile_images/3430059478/97cb056f9fd9c486b71a0e0064410832_400x40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468" y="3976358"/>
            <a:ext cx="1140595" cy="114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http://www.jalisco.gob.mx/sites/default/files/styles/3_2_a_700px/public/semov-01_3.jpg?itok=JH9-RRHi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604" y="5377710"/>
            <a:ext cx="16906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303" y="1004431"/>
            <a:ext cx="959693" cy="1273774"/>
          </a:xfrm>
          <a:prstGeom prst="rect">
            <a:avLst/>
          </a:prstGeom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641323"/>
              </p:ext>
            </p:extLst>
          </p:nvPr>
        </p:nvGraphicFramePr>
        <p:xfrm>
          <a:off x="3266763" y="2648495"/>
          <a:ext cx="2193701" cy="104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Image" r:id="rId10" imgW="3047400" imgH="1447560" progId="Photoshop.Image.13">
                  <p:embed/>
                </p:oleObj>
              </mc:Choice>
              <mc:Fallback>
                <p:oleObj name="Image" r:id="rId10" imgW="3047400" imgH="1447560" progId="Photoshop.Image.13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66763" y="2648495"/>
                        <a:ext cx="2193701" cy="1042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036412"/>
              </p:ext>
            </p:extLst>
          </p:nvPr>
        </p:nvGraphicFramePr>
        <p:xfrm>
          <a:off x="5680101" y="2746740"/>
          <a:ext cx="2996895" cy="84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Image" r:id="rId12" imgW="4050720" imgH="1142640" progId="Photoshop.Image.13">
                  <p:embed/>
                </p:oleObj>
              </mc:Choice>
              <mc:Fallback>
                <p:oleObj name="Image" r:id="rId12" imgW="4050720" imgH="1142640" progId="Photoshop.Image.13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0101" y="2746740"/>
                        <a:ext cx="2996895" cy="845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68171"/>
              </p:ext>
            </p:extLst>
          </p:nvPr>
        </p:nvGraphicFramePr>
        <p:xfrm>
          <a:off x="1207208" y="3924122"/>
          <a:ext cx="2093661" cy="117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Image" r:id="rId14" imgW="16253640" imgH="9142560" progId="Photoshop.Image.13">
                  <p:embed/>
                </p:oleObj>
              </mc:Choice>
              <mc:Fallback>
                <p:oleObj name="Image" r:id="rId14" imgW="16253640" imgH="9142560" progId="Photoshop.Image.13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07208" y="3924122"/>
                        <a:ext cx="2093661" cy="1177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549" y="4060794"/>
            <a:ext cx="1348238" cy="10926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039" y="5552335"/>
            <a:ext cx="1391866" cy="113108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955234" y="1107938"/>
            <a:ext cx="4738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Algunos de los principales organismos receptores de los prestadores de Servicio Social.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Vinculación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463" name="Picture 415" descr="Resultado de imagen para biblioteca publica juan jose arreola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927" y="4042787"/>
            <a:ext cx="2369055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50" y="3096093"/>
            <a:ext cx="3850142" cy="2348742"/>
          </a:xfrm>
          <a:prstGeom prst="rect">
            <a:avLst/>
          </a:prstGeom>
          <a:ln>
            <a:noFill/>
          </a:ln>
          <a:effectLst>
            <a:softEdge rad="457200"/>
          </a:effectLst>
        </p:spPr>
      </p:pic>
      <p:sp>
        <p:nvSpPr>
          <p:cNvPr id="2" name="CuadroTexto 1"/>
          <p:cNvSpPr txBox="1"/>
          <p:nvPr/>
        </p:nvSpPr>
        <p:spPr>
          <a:xfrm>
            <a:off x="722354" y="1158692"/>
            <a:ext cx="4753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</a:rPr>
              <a:t>Prácticas Profesionales</a:t>
            </a:r>
            <a:endParaRPr lang="es-MX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2354" y="1756726"/>
            <a:ext cx="22217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Fortalecimiento de la formación de los estudiantes.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9350" y="635472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Vinculación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092131"/>
              </p:ext>
            </p:extLst>
          </p:nvPr>
        </p:nvGraphicFramePr>
        <p:xfrm>
          <a:off x="3254953" y="1970936"/>
          <a:ext cx="5647979" cy="317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75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9136209"/>
              </p:ext>
            </p:extLst>
          </p:nvPr>
        </p:nvGraphicFramePr>
        <p:xfrm>
          <a:off x="1458686" y="20501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89350" y="635472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Vinculación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22354" y="1158692"/>
            <a:ext cx="4753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</a:rPr>
              <a:t>Modelo de Emprendedores, 2018</a:t>
            </a:r>
            <a:endParaRPr lang="es-MX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Vinculación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03578" y="1604809"/>
            <a:ext cx="7784647" cy="4462458"/>
            <a:chOff x="482275" y="1278224"/>
            <a:chExt cx="7784647" cy="446245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276" y="4294705"/>
              <a:ext cx="1934353" cy="14459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275" y="1278225"/>
              <a:ext cx="1934353" cy="14506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03" y="1278224"/>
              <a:ext cx="2040339" cy="14506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03" y="4294705"/>
              <a:ext cx="2108719" cy="14459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5144" y="1760143"/>
              <a:ext cx="4148333" cy="3003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063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772" y="1520364"/>
            <a:ext cx="2834640" cy="2083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538110"/>
              </p:ext>
            </p:extLst>
          </p:nvPr>
        </p:nvGraphicFramePr>
        <p:xfrm>
          <a:off x="324197" y="1720735"/>
          <a:ext cx="6251170" cy="415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09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Gestión y Gobierno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15657"/>
              </p:ext>
            </p:extLst>
          </p:nvPr>
        </p:nvGraphicFramePr>
        <p:xfrm>
          <a:off x="1214846" y="1465349"/>
          <a:ext cx="6936376" cy="414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9349" y="1202387"/>
            <a:ext cx="4261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schemeClr val="accent5">
                    <a:lumMod val="75000"/>
                  </a:schemeClr>
                </a:solidFill>
              </a:rPr>
              <a:t>Actividades Académicas 2018</a:t>
            </a:r>
            <a:endParaRPr lang="es-MX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Gestión y Gobierno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25944" y="1703456"/>
            <a:ext cx="4295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2000" dirty="0">
                <a:solidFill>
                  <a:schemeClr val="accent5">
                    <a:lumMod val="75000"/>
                  </a:schemeClr>
                </a:solidFill>
              </a:rPr>
              <a:t>Sesiones del Colegio Departamental y Academias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509171"/>
              </p:ext>
            </p:extLst>
          </p:nvPr>
        </p:nvGraphicFramePr>
        <p:xfrm>
          <a:off x="1035949" y="2298541"/>
          <a:ext cx="7179989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28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09937892"/>
              </p:ext>
            </p:extLst>
          </p:nvPr>
        </p:nvGraphicFramePr>
        <p:xfrm>
          <a:off x="627017" y="1321724"/>
          <a:ext cx="8007532" cy="459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Gestión y Gobierno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0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Gestión y Gobierno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381143"/>
              </p:ext>
            </p:extLst>
          </p:nvPr>
        </p:nvGraphicFramePr>
        <p:xfrm>
          <a:off x="1308946" y="1454900"/>
          <a:ext cx="6458989" cy="396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7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Gestión y Gobierno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51" y="1620521"/>
            <a:ext cx="2375215" cy="142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44" y="3658131"/>
            <a:ext cx="2375215" cy="158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705" y="4976055"/>
            <a:ext cx="2375215" cy="158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868" y="3103438"/>
            <a:ext cx="2375215" cy="158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992" y="3779807"/>
            <a:ext cx="1453243" cy="217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67" y="1162984"/>
            <a:ext cx="2375215" cy="158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033" y="1386212"/>
            <a:ext cx="2375215" cy="158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0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9349" y="639764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Gestión y Gobierno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4513" y="1369753"/>
            <a:ext cx="8185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2400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El pasado 28 de marzo, nos fue entregado el documento que acredita a la Escuela Politécnica de Guadalajara en el </a:t>
            </a: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</a:rPr>
              <a:t>nivel II</a:t>
            </a:r>
            <a:r>
              <a:rPr lang="es-ES_tradnl" sz="2000" dirty="0">
                <a:solidFill>
                  <a:schemeClr val="accent1">
                    <a:lumMod val="50000"/>
                  </a:schemeClr>
                </a:solidFill>
              </a:rPr>
              <a:t>, del Padrón de Calidad del Sistema Nacional de </a:t>
            </a:r>
            <a:r>
              <a:rPr lang="es-ES_tradnl" sz="2000" dirty="0" smtClean="0">
                <a:solidFill>
                  <a:schemeClr val="accent1">
                    <a:lumMod val="50000"/>
                  </a:schemeClr>
                </a:solidFill>
              </a:rPr>
              <a:t>Bachillerato.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2705" y="2570082"/>
            <a:ext cx="2948044" cy="38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145739" y="5515396"/>
            <a:ext cx="3105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Muchas Gracias !!!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877" y="427216"/>
            <a:ext cx="3111111" cy="42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76" y="2469108"/>
            <a:ext cx="3359055" cy="2239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uadroTexto 4"/>
          <p:cNvSpPr txBox="1"/>
          <p:nvPr/>
        </p:nvSpPr>
        <p:spPr>
          <a:xfrm>
            <a:off x="4147874" y="987471"/>
            <a:ext cx="4622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</a:rPr>
              <a:t>Comparativo de Matrícula</a:t>
            </a:r>
          </a:p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</a:rPr>
              <a:t> 2013 - 2018</a:t>
            </a:r>
            <a:endParaRPr lang="es-MX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189272"/>
              </p:ext>
            </p:extLst>
          </p:nvPr>
        </p:nvGraphicFramePr>
        <p:xfrm>
          <a:off x="3875419" y="2254740"/>
          <a:ext cx="4819694" cy="377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0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repa12.sems.udg.mx/sites/default/files/styles/noticia/public/bln144_examenprepaudg2_0.jpg?itok=LnWMALrZ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59" y="1491653"/>
            <a:ext cx="2996172" cy="18733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339727"/>
              </p:ext>
            </p:extLst>
          </p:nvPr>
        </p:nvGraphicFramePr>
        <p:xfrm>
          <a:off x="1201003" y="2115402"/>
          <a:ext cx="7533564" cy="451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147874" y="987471"/>
            <a:ext cx="47765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</a:rPr>
              <a:t>Comparativo de Aspirantes</a:t>
            </a:r>
          </a:p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</a:rPr>
              <a:t> 2013 - 2019</a:t>
            </a:r>
            <a:endParaRPr lang="es-MX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36185" y="1398642"/>
            <a:ext cx="6871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</a:rPr>
              <a:t>Comparativo de Admitidos 2013 - 2019</a:t>
            </a:r>
            <a:endParaRPr lang="es-MX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218089"/>
              </p:ext>
            </p:extLst>
          </p:nvPr>
        </p:nvGraphicFramePr>
        <p:xfrm>
          <a:off x="641445" y="1947862"/>
          <a:ext cx="8215951" cy="438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5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865643"/>
              </p:ext>
            </p:extLst>
          </p:nvPr>
        </p:nvGraphicFramePr>
        <p:xfrm>
          <a:off x="518615" y="2609251"/>
          <a:ext cx="7915701" cy="378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188817" y="1342313"/>
            <a:ext cx="4693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</a:rPr>
              <a:t>Comparativo de Egresados</a:t>
            </a:r>
          </a:p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</a:rPr>
              <a:t> 2013 - 2018</a:t>
            </a:r>
            <a:endParaRPr lang="es-MX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85" y="1433780"/>
            <a:ext cx="2957253" cy="197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4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15059" y="629373"/>
            <a:ext cx="54467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Docencia y Aprendizaje</a:t>
            </a:r>
            <a:endParaRPr lang="es-MX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661" y="1954531"/>
            <a:ext cx="2888345" cy="1624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168011"/>
              </p:ext>
            </p:extLst>
          </p:nvPr>
        </p:nvGraphicFramePr>
        <p:xfrm>
          <a:off x="-109181" y="629373"/>
          <a:ext cx="7506268" cy="525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1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2370</TotalTime>
  <Words>960</Words>
  <Application>Microsoft Office PowerPoint</Application>
  <PresentationFormat>Presentación en pantalla (4:3)</PresentationFormat>
  <Paragraphs>138</Paragraphs>
  <Slides>46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Calibri Light</vt:lpstr>
      <vt:lpstr>Calibri</vt:lpstr>
      <vt:lpstr>Wingdings</vt:lpstr>
      <vt:lpstr>Arial</vt:lpstr>
      <vt:lpstr>Tema de Office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Rolando</dc:creator>
  <cp:lastModifiedBy>Usuario de Windows</cp:lastModifiedBy>
  <cp:revision>215</cp:revision>
  <dcterms:created xsi:type="dcterms:W3CDTF">2017-04-07T04:25:29Z</dcterms:created>
  <dcterms:modified xsi:type="dcterms:W3CDTF">2019-04-02T19:05:58Z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